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64_1673CC28.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2"/>
  </p:notesMasterIdLst>
  <p:handoutMasterIdLst>
    <p:handoutMasterId r:id="rId43"/>
  </p:handoutMasterIdLst>
  <p:sldIdLst>
    <p:sldId id="302" r:id="rId6"/>
    <p:sldId id="2076137882" r:id="rId7"/>
    <p:sldId id="3400" r:id="rId8"/>
    <p:sldId id="2076137742" r:id="rId9"/>
    <p:sldId id="1465" r:id="rId10"/>
    <p:sldId id="2076137896" r:id="rId11"/>
    <p:sldId id="2076137897" r:id="rId12"/>
    <p:sldId id="4267" r:id="rId13"/>
    <p:sldId id="318" r:id="rId14"/>
    <p:sldId id="2076137885" r:id="rId15"/>
    <p:sldId id="4408" r:id="rId16"/>
    <p:sldId id="4409" r:id="rId17"/>
    <p:sldId id="4262" r:id="rId18"/>
    <p:sldId id="2076137901" r:id="rId19"/>
    <p:sldId id="2076137900" r:id="rId20"/>
    <p:sldId id="1552" r:id="rId21"/>
    <p:sldId id="1727" r:id="rId22"/>
    <p:sldId id="2076137883" r:id="rId23"/>
    <p:sldId id="4452" r:id="rId24"/>
    <p:sldId id="4459" r:id="rId25"/>
    <p:sldId id="4460" r:id="rId26"/>
    <p:sldId id="4282" r:id="rId27"/>
    <p:sldId id="4462" r:id="rId28"/>
    <p:sldId id="2076137887" r:id="rId29"/>
    <p:sldId id="2076137891" r:id="rId30"/>
    <p:sldId id="2076137877" r:id="rId31"/>
    <p:sldId id="2076137893" r:id="rId32"/>
    <p:sldId id="2076137884" r:id="rId33"/>
    <p:sldId id="1554" r:id="rId34"/>
    <p:sldId id="4280" r:id="rId35"/>
    <p:sldId id="2076137879" r:id="rId36"/>
    <p:sldId id="2076137817" r:id="rId37"/>
    <p:sldId id="4278" r:id="rId38"/>
    <p:sldId id="2076137898" r:id="rId39"/>
    <p:sldId id="4249" r:id="rId40"/>
    <p:sldId id="4412"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FB5C1A5-1DEB-44E6-BE4B-CAD8AFE68C09}">
          <p14:sldIdLst>
            <p14:sldId id="302"/>
          </p14:sldIdLst>
        </p14:section>
        <p14:section name="What is this PA Reimbursement" id="{9E528525-F75D-4BAB-86D9-246294F86554}">
          <p14:sldIdLst>
            <p14:sldId id="2076137882"/>
            <p14:sldId id="3400"/>
            <p14:sldId id="2076137742"/>
            <p14:sldId id="1465"/>
            <p14:sldId id="2076137896"/>
            <p14:sldId id="2076137897"/>
            <p14:sldId id="4267"/>
            <p14:sldId id="318"/>
          </p14:sldIdLst>
        </p14:section>
        <p14:section name="Why Important?" id="{0E3EF5C5-9B37-48FC-AE8F-37F26A832A8E}">
          <p14:sldIdLst>
            <p14:sldId id="2076137885"/>
            <p14:sldId id="4408"/>
            <p14:sldId id="4409"/>
            <p14:sldId id="4262"/>
            <p14:sldId id="2076137901"/>
            <p14:sldId id="2076137900"/>
            <p14:sldId id="1552"/>
            <p14:sldId id="1727"/>
          </p14:sldIdLst>
        </p14:section>
        <p14:section name="Reimbursement Examples" id="{CACEC639-1C72-4325-9627-D2A6B451D9D4}">
          <p14:sldIdLst>
            <p14:sldId id="2076137883"/>
            <p14:sldId id="4452"/>
            <p14:sldId id="4459"/>
            <p14:sldId id="4460"/>
            <p14:sldId id="4282"/>
            <p14:sldId id="4462"/>
            <p14:sldId id="2076137887"/>
            <p14:sldId id="2076137891"/>
            <p14:sldId id="2076137877"/>
            <p14:sldId id="2076137893"/>
          </p14:sldIdLst>
        </p14:section>
        <p14:section name="Working together for success" id="{B157774A-1C05-4EA7-943A-6333B4A2E29E}">
          <p14:sldIdLst>
            <p14:sldId id="2076137884"/>
            <p14:sldId id="1554"/>
            <p14:sldId id="4280"/>
            <p14:sldId id="2076137879"/>
            <p14:sldId id="2076137817"/>
            <p14:sldId id="4278"/>
          </p14:sldIdLst>
        </p14:section>
        <p14:section name="Takeaways, Resources, Closing" id="{52AE4B40-75A2-4327-A5D0-72A06FCBB08C}">
          <p14:sldIdLst>
            <p14:sldId id="2076137898"/>
            <p14:sldId id="4249"/>
            <p14:sldId id="4412"/>
          </p14:sldIdLst>
        </p14:section>
      </p14:sectionLst>
    </p:ext>
    <p:ext uri="{EFAFB233-063F-42B5-8137-9DF3F51BA10A}">
      <p15:sldGuideLst xmlns:p15="http://schemas.microsoft.com/office/powerpoint/2012/main">
        <p15:guide id="1" orient="horz" pos="744" userDrawn="1">
          <p15:clr>
            <a:srgbClr val="A4A3A4"/>
          </p15:clr>
        </p15:guide>
        <p15:guide id="2" pos="528" userDrawn="1">
          <p15:clr>
            <a:srgbClr val="A4A3A4"/>
          </p15:clr>
        </p15:guide>
        <p15:guide id="3" orient="horz" pos="3528" userDrawn="1">
          <p15:clr>
            <a:srgbClr val="A4A3A4"/>
          </p15:clr>
        </p15:guide>
        <p15:guide id="4" pos="4056" userDrawn="1">
          <p15:clr>
            <a:srgbClr val="A4A3A4"/>
          </p15:clr>
        </p15:guide>
        <p15:guide id="5" orient="horz" pos="43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E5B114-ED26-8A4B-73D5-B79B468737C4}" name="Dake, Rebecca" initials="DR" userId="S::0734744490@fema.dhs.gov::d85bbd7f-56d0-436e-8279-01f4edbce8ae" providerId="AD"/>
  <p188:author id="{8AA7AFD7-281A-D97F-9812-BFD421D778F8}" name="Dake, Rebecca" initials="DR" userId="S::0734744490@FEMA.DHS.GOV::d85bbd7f-56d0-436e-8279-01f4edbce8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a:srgbClr val="5A5B5D"/>
    <a:srgbClr val="0052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6323" autoAdjust="0"/>
  </p:normalViewPr>
  <p:slideViewPr>
    <p:cSldViewPr snapToGrid="0" snapToObjects="1">
      <p:cViewPr>
        <p:scale>
          <a:sx n="125" d="100"/>
          <a:sy n="125" d="100"/>
        </p:scale>
        <p:origin x="216" y="-342"/>
      </p:cViewPr>
      <p:guideLst>
        <p:guide orient="horz" pos="744"/>
        <p:guide pos="528"/>
        <p:guide orient="horz" pos="3528"/>
        <p:guide pos="4056"/>
        <p:guide orient="horz" pos="432"/>
      </p:guideLst>
    </p:cSldViewPr>
  </p:slideViewPr>
  <p:outlineViewPr>
    <p:cViewPr>
      <p:scale>
        <a:sx n="33" d="100"/>
        <a:sy n="33" d="100"/>
      </p:scale>
      <p:origin x="0" y="-77376"/>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9" d="100"/>
          <a:sy n="89" d="100"/>
        </p:scale>
        <p:origin x="35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ke, Rebecca" userId="d85bbd7f-56d0-436e-8279-01f4edbce8ae" providerId="ADAL" clId="{2059FF61-4002-47C0-AA33-824EBE69D184}"/>
    <pc:docChg chg="undo custSel addSld delSld modSld sldOrd modSection">
      <pc:chgData name="Dake, Rebecca" userId="d85bbd7f-56d0-436e-8279-01f4edbce8ae" providerId="ADAL" clId="{2059FF61-4002-47C0-AA33-824EBE69D184}" dt="2024-04-23T18:52:44.310" v="222" actId="47"/>
      <pc:docMkLst>
        <pc:docMk/>
      </pc:docMkLst>
      <pc:sldChg chg="modNotesTx">
        <pc:chgData name="Dake, Rebecca" userId="d85bbd7f-56d0-436e-8279-01f4edbce8ae" providerId="ADAL" clId="{2059FF61-4002-47C0-AA33-824EBE69D184}" dt="2024-04-23T18:04:50.870" v="125" actId="20577"/>
        <pc:sldMkLst>
          <pc:docMk/>
          <pc:sldMk cId="1899357851" sldId="302"/>
        </pc:sldMkLst>
      </pc:sldChg>
      <pc:sldChg chg="modNotesTx">
        <pc:chgData name="Dake, Rebecca" userId="d85bbd7f-56d0-436e-8279-01f4edbce8ae" providerId="ADAL" clId="{2059FF61-4002-47C0-AA33-824EBE69D184}" dt="2024-04-23T18:35:55.906" v="187" actId="20577"/>
        <pc:sldMkLst>
          <pc:docMk/>
          <pc:sldMk cId="4157954091" sldId="318"/>
        </pc:sldMkLst>
      </pc:sldChg>
      <pc:sldChg chg="modNotesTx">
        <pc:chgData name="Dake, Rebecca" userId="d85bbd7f-56d0-436e-8279-01f4edbce8ae" providerId="ADAL" clId="{2059FF61-4002-47C0-AA33-824EBE69D184}" dt="2024-04-23T18:05:16.779" v="145"/>
        <pc:sldMkLst>
          <pc:docMk/>
          <pc:sldMk cId="4047619718" sldId="1465"/>
        </pc:sldMkLst>
      </pc:sldChg>
      <pc:sldChg chg="modNotesTx">
        <pc:chgData name="Dake, Rebecca" userId="d85bbd7f-56d0-436e-8279-01f4edbce8ae" providerId="ADAL" clId="{2059FF61-4002-47C0-AA33-824EBE69D184}" dt="2024-04-23T18:01:50.534" v="13" actId="20577"/>
        <pc:sldMkLst>
          <pc:docMk/>
          <pc:sldMk cId="2428083058" sldId="1552"/>
        </pc:sldMkLst>
      </pc:sldChg>
      <pc:sldChg chg="modNotesTx">
        <pc:chgData name="Dake, Rebecca" userId="d85bbd7f-56d0-436e-8279-01f4edbce8ae" providerId="ADAL" clId="{2059FF61-4002-47C0-AA33-824EBE69D184}" dt="2024-04-23T18:02:42.054" v="69" actId="20577"/>
        <pc:sldMkLst>
          <pc:docMk/>
          <pc:sldMk cId="837875858" sldId="1554"/>
        </pc:sldMkLst>
      </pc:sldChg>
      <pc:sldChg chg="modNotesTx">
        <pc:chgData name="Dake, Rebecca" userId="d85bbd7f-56d0-436e-8279-01f4edbce8ae" providerId="ADAL" clId="{2059FF61-4002-47C0-AA33-824EBE69D184}" dt="2024-04-23T18:01:54.789" v="23" actId="20577"/>
        <pc:sldMkLst>
          <pc:docMk/>
          <pc:sldMk cId="3631502699" sldId="1727"/>
        </pc:sldMkLst>
      </pc:sldChg>
      <pc:sldChg chg="modNotesTx">
        <pc:chgData name="Dake, Rebecca" userId="d85bbd7f-56d0-436e-8279-01f4edbce8ae" providerId="ADAL" clId="{2059FF61-4002-47C0-AA33-824EBE69D184}" dt="2024-04-23T18:05:08.390" v="141" actId="20577"/>
        <pc:sldMkLst>
          <pc:docMk/>
          <pc:sldMk cId="306574155" sldId="3400"/>
        </pc:sldMkLst>
      </pc:sldChg>
      <pc:sldChg chg="modNotesTx">
        <pc:chgData name="Dake, Rebecca" userId="d85bbd7f-56d0-436e-8279-01f4edbce8ae" providerId="ADAL" clId="{2059FF61-4002-47C0-AA33-824EBE69D184}" dt="2024-04-23T18:04:36.368" v="116" actId="20577"/>
        <pc:sldMkLst>
          <pc:docMk/>
          <pc:sldMk cId="575657836" sldId="4249"/>
        </pc:sldMkLst>
      </pc:sldChg>
      <pc:sldChg chg="modNotesTx">
        <pc:chgData name="Dake, Rebecca" userId="d85bbd7f-56d0-436e-8279-01f4edbce8ae" providerId="ADAL" clId="{2059FF61-4002-47C0-AA33-824EBE69D184}" dt="2024-04-23T18:02:19.447" v="55" actId="20577"/>
        <pc:sldMkLst>
          <pc:docMk/>
          <pc:sldMk cId="4067915841" sldId="4262"/>
        </pc:sldMkLst>
      </pc:sldChg>
      <pc:sldChg chg="modNotesTx">
        <pc:chgData name="Dake, Rebecca" userId="d85bbd7f-56d0-436e-8279-01f4edbce8ae" providerId="ADAL" clId="{2059FF61-4002-47C0-AA33-824EBE69D184}" dt="2024-04-23T18:05:25.847" v="152" actId="20577"/>
        <pc:sldMkLst>
          <pc:docMk/>
          <pc:sldMk cId="140612139" sldId="4267"/>
        </pc:sldMkLst>
      </pc:sldChg>
      <pc:sldChg chg="modNotesTx">
        <pc:chgData name="Dake, Rebecca" userId="d85bbd7f-56d0-436e-8279-01f4edbce8ae" providerId="ADAL" clId="{2059FF61-4002-47C0-AA33-824EBE69D184}" dt="2024-04-23T18:03:24.822" v="98" actId="20577"/>
        <pc:sldMkLst>
          <pc:docMk/>
          <pc:sldMk cId="3140921475" sldId="4278"/>
        </pc:sldMkLst>
      </pc:sldChg>
      <pc:sldChg chg="modNotesTx">
        <pc:chgData name="Dake, Rebecca" userId="d85bbd7f-56d0-436e-8279-01f4edbce8ae" providerId="ADAL" clId="{2059FF61-4002-47C0-AA33-824EBE69D184}" dt="2024-04-23T18:02:57.576" v="79" actId="20577"/>
        <pc:sldMkLst>
          <pc:docMk/>
          <pc:sldMk cId="2105917234" sldId="4280"/>
        </pc:sldMkLst>
      </pc:sldChg>
      <pc:sldChg chg="modNotesTx">
        <pc:chgData name="Dake, Rebecca" userId="d85bbd7f-56d0-436e-8279-01f4edbce8ae" providerId="ADAL" clId="{2059FF61-4002-47C0-AA33-824EBE69D184}" dt="2024-04-23T18:07:13.514" v="169"/>
        <pc:sldMkLst>
          <pc:docMk/>
          <pc:sldMk cId="3703579515" sldId="4282"/>
        </pc:sldMkLst>
      </pc:sldChg>
      <pc:sldChg chg="modNotesTx">
        <pc:chgData name="Dake, Rebecca" userId="d85bbd7f-56d0-436e-8279-01f4edbce8ae" providerId="ADAL" clId="{2059FF61-4002-47C0-AA33-824EBE69D184}" dt="2024-04-23T18:02:08.151" v="41" actId="20577"/>
        <pc:sldMkLst>
          <pc:docMk/>
          <pc:sldMk cId="515510835" sldId="4408"/>
        </pc:sldMkLst>
      </pc:sldChg>
      <pc:sldChg chg="modNotesTx">
        <pc:chgData name="Dake, Rebecca" userId="d85bbd7f-56d0-436e-8279-01f4edbce8ae" providerId="ADAL" clId="{2059FF61-4002-47C0-AA33-824EBE69D184}" dt="2024-04-23T18:02:14.520" v="48" actId="20577"/>
        <pc:sldMkLst>
          <pc:docMk/>
          <pc:sldMk cId="2996841193" sldId="4409"/>
        </pc:sldMkLst>
      </pc:sldChg>
      <pc:sldChg chg="modSp mod">
        <pc:chgData name="Dake, Rebecca" userId="d85bbd7f-56d0-436e-8279-01f4edbce8ae" providerId="ADAL" clId="{2059FF61-4002-47C0-AA33-824EBE69D184}" dt="2024-04-23T18:38:18.256" v="218" actId="20577"/>
        <pc:sldMkLst>
          <pc:docMk/>
          <pc:sldMk cId="123129109" sldId="4412"/>
        </pc:sldMkLst>
        <pc:spChg chg="mod">
          <ac:chgData name="Dake, Rebecca" userId="d85bbd7f-56d0-436e-8279-01f4edbce8ae" providerId="ADAL" clId="{2059FF61-4002-47C0-AA33-824EBE69D184}" dt="2024-04-23T18:38:18.256" v="218" actId="20577"/>
          <ac:spMkLst>
            <pc:docMk/>
            <pc:sldMk cId="123129109" sldId="4412"/>
            <ac:spMk id="6" creationId="{AFE754E2-F4FB-8E4E-98EB-82D6BA5E5617}"/>
          </ac:spMkLst>
        </pc:spChg>
      </pc:sldChg>
      <pc:sldChg chg="modSp mod modNotesTx">
        <pc:chgData name="Dake, Rebecca" userId="d85bbd7f-56d0-436e-8279-01f4edbce8ae" providerId="ADAL" clId="{2059FF61-4002-47C0-AA33-824EBE69D184}" dt="2024-04-23T18:07:06.074" v="165"/>
        <pc:sldMkLst>
          <pc:docMk/>
          <pc:sldMk cId="376687656" sldId="4452"/>
        </pc:sldMkLst>
        <pc:spChg chg="mod">
          <ac:chgData name="Dake, Rebecca" userId="d85bbd7f-56d0-436e-8279-01f4edbce8ae" providerId="ADAL" clId="{2059FF61-4002-47C0-AA33-824EBE69D184}" dt="2024-04-18T14:00:37.724" v="3"/>
          <ac:spMkLst>
            <pc:docMk/>
            <pc:sldMk cId="376687656" sldId="4452"/>
            <ac:spMk id="3" creationId="{79C4AC7D-7E31-4CFB-8945-51DB320DBFDE}"/>
          </ac:spMkLst>
        </pc:spChg>
      </pc:sldChg>
      <pc:sldChg chg="modNotesTx">
        <pc:chgData name="Dake, Rebecca" userId="d85bbd7f-56d0-436e-8279-01f4edbce8ae" providerId="ADAL" clId="{2059FF61-4002-47C0-AA33-824EBE69D184}" dt="2024-04-23T18:07:09.370" v="166"/>
        <pc:sldMkLst>
          <pc:docMk/>
          <pc:sldMk cId="1777887832" sldId="4459"/>
        </pc:sldMkLst>
      </pc:sldChg>
      <pc:sldChg chg="modNotesTx">
        <pc:chgData name="Dake, Rebecca" userId="d85bbd7f-56d0-436e-8279-01f4edbce8ae" providerId="ADAL" clId="{2059FF61-4002-47C0-AA33-824EBE69D184}" dt="2024-04-23T18:07:12.203" v="168"/>
        <pc:sldMkLst>
          <pc:docMk/>
          <pc:sldMk cId="3559972403" sldId="4460"/>
        </pc:sldMkLst>
      </pc:sldChg>
      <pc:sldChg chg="del mod ord modShow modNotesTx">
        <pc:chgData name="Dake, Rebecca" userId="d85bbd7f-56d0-436e-8279-01f4edbce8ae" providerId="ADAL" clId="{2059FF61-4002-47C0-AA33-824EBE69D184}" dt="2024-04-23T18:52:43.207" v="220" actId="47"/>
        <pc:sldMkLst>
          <pc:docMk/>
          <pc:sldMk cId="875655539" sldId="4461"/>
        </pc:sldMkLst>
      </pc:sldChg>
      <pc:sldChg chg="modNotesTx">
        <pc:chgData name="Dake, Rebecca" userId="d85bbd7f-56d0-436e-8279-01f4edbce8ae" providerId="ADAL" clId="{2059FF61-4002-47C0-AA33-824EBE69D184}" dt="2024-04-23T18:07:39.595" v="170"/>
        <pc:sldMkLst>
          <pc:docMk/>
          <pc:sldMk cId="422584966" sldId="4462"/>
        </pc:sldMkLst>
      </pc:sldChg>
      <pc:sldChg chg="modNotesTx">
        <pc:chgData name="Dake, Rebecca" userId="d85bbd7f-56d0-436e-8279-01f4edbce8ae" providerId="ADAL" clId="{2059FF61-4002-47C0-AA33-824EBE69D184}" dt="2024-04-23T18:05:14.043" v="144"/>
        <pc:sldMkLst>
          <pc:docMk/>
          <pc:sldMk cId="4066167352" sldId="2076137742"/>
        </pc:sldMkLst>
      </pc:sldChg>
      <pc:sldChg chg="modNotesTx">
        <pc:chgData name="Dake, Rebecca" userId="d85bbd7f-56d0-436e-8279-01f4edbce8ae" providerId="ADAL" clId="{2059FF61-4002-47C0-AA33-824EBE69D184}" dt="2024-04-23T18:03:08.231" v="91" actId="20577"/>
        <pc:sldMkLst>
          <pc:docMk/>
          <pc:sldMk cId="3185548687" sldId="2076137817"/>
        </pc:sldMkLst>
      </pc:sldChg>
      <pc:sldChg chg="modNotesTx">
        <pc:chgData name="Dake, Rebecca" userId="d85bbd7f-56d0-436e-8279-01f4edbce8ae" providerId="ADAL" clId="{2059FF61-4002-47C0-AA33-824EBE69D184}" dt="2024-04-23T18:07:50.813" v="175"/>
        <pc:sldMkLst>
          <pc:docMk/>
          <pc:sldMk cId="412858031" sldId="2076137877"/>
        </pc:sldMkLst>
      </pc:sldChg>
      <pc:sldChg chg="modNotesTx">
        <pc:chgData name="Dake, Rebecca" userId="d85bbd7f-56d0-436e-8279-01f4edbce8ae" providerId="ADAL" clId="{2059FF61-4002-47C0-AA33-824EBE69D184}" dt="2024-04-23T18:03:02.502" v="85" actId="20577"/>
        <pc:sldMkLst>
          <pc:docMk/>
          <pc:sldMk cId="536219859" sldId="2076137879"/>
        </pc:sldMkLst>
      </pc:sldChg>
      <pc:sldChg chg="modNotesTx">
        <pc:chgData name="Dake, Rebecca" userId="d85bbd7f-56d0-436e-8279-01f4edbce8ae" providerId="ADAL" clId="{2059FF61-4002-47C0-AA33-824EBE69D184}" dt="2024-04-23T18:05:35.083" v="159"/>
        <pc:sldMkLst>
          <pc:docMk/>
          <pc:sldMk cId="829181646" sldId="2076137882"/>
        </pc:sldMkLst>
      </pc:sldChg>
      <pc:sldChg chg="modNotesTx">
        <pc:chgData name="Dake, Rebecca" userId="d85bbd7f-56d0-436e-8279-01f4edbce8ae" providerId="ADAL" clId="{2059FF61-4002-47C0-AA33-824EBE69D184}" dt="2024-04-23T18:05:43.453" v="162"/>
        <pc:sldMkLst>
          <pc:docMk/>
          <pc:sldMk cId="617785242" sldId="2076137883"/>
        </pc:sldMkLst>
      </pc:sldChg>
      <pc:sldChg chg="modNotesTx">
        <pc:chgData name="Dake, Rebecca" userId="d85bbd7f-56d0-436e-8279-01f4edbce8ae" providerId="ADAL" clId="{2059FF61-4002-47C0-AA33-824EBE69D184}" dt="2024-04-23T18:07:44.458" v="173"/>
        <pc:sldMkLst>
          <pc:docMk/>
          <pc:sldMk cId="1860470762" sldId="2076137887"/>
        </pc:sldMkLst>
      </pc:sldChg>
      <pc:sldChg chg="del mod ord modShow modNotesTx">
        <pc:chgData name="Dake, Rebecca" userId="d85bbd7f-56d0-436e-8279-01f4edbce8ae" providerId="ADAL" clId="{2059FF61-4002-47C0-AA33-824EBE69D184}" dt="2024-04-23T18:52:43.676" v="221" actId="47"/>
        <pc:sldMkLst>
          <pc:docMk/>
          <pc:sldMk cId="2874483084" sldId="2076137888"/>
        </pc:sldMkLst>
      </pc:sldChg>
      <pc:sldChg chg="modNotesTx">
        <pc:chgData name="Dake, Rebecca" userId="d85bbd7f-56d0-436e-8279-01f4edbce8ae" providerId="ADAL" clId="{2059FF61-4002-47C0-AA33-824EBE69D184}" dt="2024-04-23T18:07:47.306" v="174"/>
        <pc:sldMkLst>
          <pc:docMk/>
          <pc:sldMk cId="3696127119" sldId="2076137891"/>
        </pc:sldMkLst>
      </pc:sldChg>
      <pc:sldChg chg="add del mod ord modShow modNotesTx">
        <pc:chgData name="Dake, Rebecca" userId="d85bbd7f-56d0-436e-8279-01f4edbce8ae" providerId="ADAL" clId="{2059FF61-4002-47C0-AA33-824EBE69D184}" dt="2024-04-23T18:52:44.310" v="222" actId="47"/>
        <pc:sldMkLst>
          <pc:docMk/>
          <pc:sldMk cId="837299731" sldId="2076137892"/>
        </pc:sldMkLst>
      </pc:sldChg>
      <pc:sldChg chg="modNotesTx">
        <pc:chgData name="Dake, Rebecca" userId="d85bbd7f-56d0-436e-8279-01f4edbce8ae" providerId="ADAL" clId="{2059FF61-4002-47C0-AA33-824EBE69D184}" dt="2024-04-23T18:07:54.123" v="177"/>
        <pc:sldMkLst>
          <pc:docMk/>
          <pc:sldMk cId="563376005" sldId="2076137893"/>
        </pc:sldMkLst>
      </pc:sldChg>
      <pc:sldChg chg="del mod ord modShow modNotesTx">
        <pc:chgData name="Dake, Rebecca" userId="d85bbd7f-56d0-436e-8279-01f4edbce8ae" providerId="ADAL" clId="{2059FF61-4002-47C0-AA33-824EBE69D184}" dt="2024-04-23T18:52:42.588" v="219" actId="47"/>
        <pc:sldMkLst>
          <pc:docMk/>
          <pc:sldMk cId="4069728068" sldId="2076137894"/>
        </pc:sldMkLst>
      </pc:sldChg>
      <pc:sldChg chg="modSp mod modNotesTx">
        <pc:chgData name="Dake, Rebecca" userId="d85bbd7f-56d0-436e-8279-01f4edbce8ae" providerId="ADAL" clId="{2059FF61-4002-47C0-AA33-824EBE69D184}" dt="2024-04-23T18:05:20.651" v="149"/>
        <pc:sldMkLst>
          <pc:docMk/>
          <pc:sldMk cId="3454185854" sldId="2076137896"/>
        </pc:sldMkLst>
        <pc:spChg chg="mod">
          <ac:chgData name="Dake, Rebecca" userId="d85bbd7f-56d0-436e-8279-01f4edbce8ae" providerId="ADAL" clId="{2059FF61-4002-47C0-AA33-824EBE69D184}" dt="2024-04-18T13:48:51.699" v="1" actId="20577"/>
          <ac:spMkLst>
            <pc:docMk/>
            <pc:sldMk cId="3454185854" sldId="2076137896"/>
            <ac:spMk id="2" creationId="{B0112971-C42E-79F8-BCCA-5436E2F22612}"/>
          </ac:spMkLst>
        </pc:spChg>
      </pc:sldChg>
      <pc:sldChg chg="modNotesTx">
        <pc:chgData name="Dake, Rebecca" userId="d85bbd7f-56d0-436e-8279-01f4edbce8ae" providerId="ADAL" clId="{2059FF61-4002-47C0-AA33-824EBE69D184}" dt="2024-04-23T18:05:23.417" v="150"/>
        <pc:sldMkLst>
          <pc:docMk/>
          <pc:sldMk cId="2153116964" sldId="2076137897"/>
        </pc:sldMkLst>
      </pc:sldChg>
      <pc:sldChg chg="modNotesTx">
        <pc:chgData name="Dake, Rebecca" userId="d85bbd7f-56d0-436e-8279-01f4edbce8ae" providerId="ADAL" clId="{2059FF61-4002-47C0-AA33-824EBE69D184}" dt="2024-04-23T18:04:24.085" v="103" actId="20577"/>
        <pc:sldMkLst>
          <pc:docMk/>
          <pc:sldMk cId="349183273" sldId="2076137898"/>
        </pc:sldMkLst>
      </pc:sldChg>
      <pc:sldChg chg="modNotesTx">
        <pc:chgData name="Dake, Rebecca" userId="d85bbd7f-56d0-436e-8279-01f4edbce8ae" providerId="ADAL" clId="{2059FF61-4002-47C0-AA33-824EBE69D184}" dt="2024-04-23T18:01:58.182" v="30" actId="20577"/>
        <pc:sldMkLst>
          <pc:docMk/>
          <pc:sldMk cId="874762970" sldId="2076137900"/>
        </pc:sldMkLst>
      </pc:sldChg>
      <pc:sldChg chg="modNotesTx">
        <pc:chgData name="Dake, Rebecca" userId="d85bbd7f-56d0-436e-8279-01f4edbce8ae" providerId="ADAL" clId="{2059FF61-4002-47C0-AA33-824EBE69D184}" dt="2024-04-23T18:02:30.502" v="62" actId="20577"/>
        <pc:sldMkLst>
          <pc:docMk/>
          <pc:sldMk cId="54037545" sldId="2076137901"/>
        </pc:sldMkLst>
      </pc:sldChg>
    </pc:docChg>
  </pc:docChgLst>
</pc:chgInfo>
</file>

<file path=ppt/comments/modernComment_1164_1673CC28.xml><?xml version="1.0" encoding="utf-8"?>
<p188:cmLst xmlns:a="http://schemas.openxmlformats.org/drawingml/2006/main" xmlns:r="http://schemas.openxmlformats.org/officeDocument/2006/relationships" xmlns:p188="http://schemas.microsoft.com/office/powerpoint/2018/8/main">
  <p188:cm id="{5B5AD2A3-A715-4FAC-B229-F8378D2B670E}" authorId="{8AA7AFD7-281A-D97F-9812-BFD421D778F8}" status="resolved" created="2024-04-04T14:33:01.443" complete="100000">
    <pc:sldMkLst xmlns:pc="http://schemas.microsoft.com/office/powerpoint/2013/main/command">
      <pc:docMk/>
      <pc:sldMk cId="376687656" sldId="4452"/>
    </pc:sldMkLst>
    <p188:txBody>
      <a:bodyPr/>
      <a:lstStyle/>
      <a:p>
        <a:r>
          <a:rPr lang="en-US"/>
          <a:t>Warning, that PA reimburses building safety inspections under PA Cat B Emergency Protective measures.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4/23/2024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dirty="0"/>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4/23/2024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dirty="0"/>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antee.fem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Rebecca</a:t>
            </a:r>
          </a:p>
          <a:p>
            <a:pPr marL="0" indent="0">
              <a:buNone/>
            </a:pPr>
            <a:endParaRPr lang="en-US" dirty="0"/>
          </a:p>
          <a:p>
            <a:pPr marL="0" indent="0">
              <a:buNone/>
            </a:pPr>
            <a:r>
              <a:rPr lang="en-US" dirty="0"/>
              <a:t>Session on Wednesday, May 8, 10:15-11:30 am</a:t>
            </a:r>
          </a:p>
          <a:p>
            <a:pPr marL="0" indent="0">
              <a:buNone/>
            </a:pPr>
            <a:endParaRPr lang="en-US" dirty="0"/>
          </a:p>
          <a:p>
            <a:pPr marL="0" indent="0">
              <a:buNone/>
            </a:pPr>
            <a:r>
              <a:rPr lang="en-US" dirty="0"/>
              <a:t>Presenters: FEMA Floodplain, FEMA PA, GOHSEP PA, and LADOTD Floodplain, so we can hit it from the FEMA and state perspective. If a community representative (maybe an EM or floodplain administrator) from a community who has sought/received the reimbursement wanted to provide their perspective too, we could consider that to add the local perspective. </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dirty="0"/>
          </a:p>
        </p:txBody>
      </p:sp>
    </p:spTree>
    <p:extLst>
      <p:ext uri="{BB962C8B-B14F-4D97-AF65-F5344CB8AC3E}">
        <p14:creationId xmlns:p14="http://schemas.microsoft.com/office/powerpoint/2010/main" val="422090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dirty="0"/>
          </a:p>
        </p:txBody>
      </p:sp>
    </p:spTree>
    <p:extLst>
      <p:ext uri="{BB962C8B-B14F-4D97-AF65-F5344CB8AC3E}">
        <p14:creationId xmlns:p14="http://schemas.microsoft.com/office/powerpoint/2010/main" val="166676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US" dirty="0"/>
              <a:t>Susan</a:t>
            </a:r>
          </a:p>
          <a:p>
            <a:pPr>
              <a:spcBef>
                <a:spcPts val="400"/>
              </a:spcBef>
            </a:pPr>
            <a:endParaRPr lang="en-US" dirty="0"/>
          </a:p>
          <a:p>
            <a:pPr>
              <a:spcBef>
                <a:spcPts val="400"/>
              </a:spcBef>
            </a:pPr>
            <a:r>
              <a:rPr lang="en-US" dirty="0"/>
              <a:t>NFIP-participating communities are required to adhere to their locally-adopted regulations to remain in good standing with the NFIP. </a:t>
            </a:r>
          </a:p>
          <a:p>
            <a:pPr>
              <a:spcBef>
                <a:spcPts val="400"/>
              </a:spcBef>
            </a:pPr>
            <a:endParaRPr lang="en-US" sz="1200" dirty="0"/>
          </a:p>
          <a:p>
            <a:pPr>
              <a:spcBef>
                <a:spcPts val="400"/>
              </a:spcBef>
            </a:pPr>
            <a:r>
              <a:rPr lang="en-US" sz="1200" dirty="0"/>
              <a:t>I’ll go over some basic floodplain management regulations and how they affect recovery. You can see flood maps here, to the right. The dark shaded area denote areas of high flood risk. Communities in the National Flood Insurance Program agree to adopt and enforce minimum federal floodplain regulations that aim to help protect people and their property in these areas. Anything that’s built new, or improved in these areas needs a local floodplain development permit to ensure it meets basic protection standards or higher levels of protection if a community has adopted more safe regulations. </a:t>
            </a:r>
          </a:p>
          <a:p>
            <a:pPr>
              <a:spcBef>
                <a:spcPts val="400"/>
              </a:spcBef>
            </a:pPr>
            <a:endParaRPr lang="en-US" sz="1200" dirty="0"/>
          </a:p>
          <a:p>
            <a:pPr>
              <a:spcBef>
                <a:spcPts val="400"/>
              </a:spcBef>
            </a:pPr>
            <a:r>
              <a:rPr lang="en-US" sz="1200" dirty="0"/>
              <a:t>This includes local floodplain permits for repairs after a disaster. No matter the source of damage—not just flood damage. Here we see a tree damaged a home in a high risk flood area. And here we see wind damage to a home along the coast. Both of these homes should be quickly assessed for damage by the local community after a disaster and issued a floodplain permit that either allows temporary or minor repairs to the structure or in some cases major mitigation requirements. </a:t>
            </a:r>
          </a:p>
          <a:p>
            <a:pPr>
              <a:spcBef>
                <a:spcPts val="400"/>
              </a:spcBef>
            </a:pPr>
            <a:endParaRPr lang="en-US" sz="1200" dirty="0"/>
          </a:p>
          <a:p>
            <a:pPr>
              <a:spcBef>
                <a:spcPts val="400"/>
              </a:spcBef>
            </a:pPr>
            <a:r>
              <a:rPr lang="en-US" sz="1200" dirty="0"/>
              <a:t>One of those requirements is shown here. It’s a federal standard, that’s adopted or made more stringent by every NFIP participating community—in their local flood prevention ordinance. New construction and improvements require that the lowest floor be elevated to or above the base flood elevation. New construction is easy to picture, but what exactly is “substantial improvement?”</a:t>
            </a:r>
          </a:p>
          <a:p>
            <a:pPr>
              <a:spcBef>
                <a:spcPts val="400"/>
              </a:spcBef>
            </a:pPr>
            <a:endParaRPr lang="en-US" sz="1200" dirty="0"/>
          </a:p>
          <a:p>
            <a:pPr>
              <a:spcBef>
                <a:spcPts val="400"/>
              </a:spcBef>
            </a:pPr>
            <a:endParaRPr lang="en-US" sz="1200" dirty="0"/>
          </a:p>
          <a:p>
            <a:pPr>
              <a:spcBef>
                <a:spcPts val="400"/>
              </a:spcBef>
            </a:pPr>
            <a:endParaRPr lang="en-US" sz="1200" dirty="0"/>
          </a:p>
          <a:p>
            <a:pPr>
              <a:spcBef>
                <a:spcPts val="400"/>
              </a:spcBef>
            </a:pPr>
            <a:r>
              <a:rPr lang="en-US" sz="1200" dirty="0"/>
              <a:t>In NFIP Participating communities, Structure owners need to get a local floodplain development permit, and possibly an inspection </a:t>
            </a:r>
            <a:r>
              <a:rPr lang="en-US" sz="1200" b="1" i="1" dirty="0"/>
              <a:t>before</a:t>
            </a:r>
            <a:r>
              <a:rPr lang="en-US" sz="1200" dirty="0"/>
              <a:t> repairing and rebuilding. </a:t>
            </a:r>
          </a:p>
          <a:p>
            <a:pPr>
              <a:spcBef>
                <a:spcPts val="400"/>
              </a:spcBef>
            </a:pPr>
            <a:r>
              <a:rPr lang="en-US" sz="1200" dirty="0"/>
              <a:t>If a home is determined to be substantially damaged or will be substantially improved by the local community, the community may only allow minor repairs until the time the structure can be mitigated. Quickly and efficiently notifying citizens of rebuilding requirements can save them money and heartache in the long run.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SD/SI is also in the flood provisions of the International Codes!</a:t>
            </a:r>
            <a:endPar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82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cs typeface="Calibri"/>
              </a:rPr>
              <a:t>Susan</a:t>
            </a:r>
          </a:p>
          <a:p>
            <a:pPr rtl="0" fontAlgn="base"/>
            <a:endParaRPr lang="en-US" dirty="0">
              <a:cs typeface="Calibri"/>
            </a:endParaRPr>
          </a:p>
          <a:p>
            <a:pPr rtl="0" fontAlgn="base"/>
            <a:endParaRPr lang="en-US" dirty="0">
              <a:cs typeface="Calibri"/>
            </a:endParaRPr>
          </a:p>
          <a:p>
            <a:pPr rtl="0" fontAlgn="base"/>
            <a:r>
              <a:rPr lang="en-US" dirty="0">
                <a:cs typeface="Calibri"/>
              </a:rPr>
              <a:t>BREAK CYCLE OF REPEAT FLOOD DAMAGE! KEEP PEOPLE AND PROPERTY SAFE!! SD structures are the most damaged, most at risk structures in your community. </a:t>
            </a:r>
          </a:p>
          <a:p>
            <a:pPr rtl="0" fontAlgn="base"/>
            <a:endParaRPr lang="en-US" dirty="0">
              <a:cs typeface="Calibri"/>
            </a:endParaRPr>
          </a:p>
          <a:p>
            <a:pPr rtl="0" fontAlgn="base"/>
            <a:r>
              <a:rPr lang="en-US" dirty="0">
                <a:cs typeface="Calibri"/>
              </a:rPr>
              <a:t>Pic from the Harvey MAT report: </a:t>
            </a:r>
            <a:r>
              <a:rPr lang="en-US" sz="1200" b="0" i="0" u="none" strike="noStrike" kern="1200" dirty="0">
                <a:solidFill>
                  <a:schemeClr val="tx1"/>
                </a:solidFill>
                <a:effectLst/>
                <a:latin typeface="+mn-lt"/>
                <a:ea typeface="+mn-ea"/>
                <a:cs typeface="+mn-cs"/>
              </a:rPr>
              <a:t>This picture shows an approximate 5-foot High Water Mark (HWM) in Harris County Zone AE.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Many older buildings built before communities joined the NFIP and began regulating SFHA development were inundated 3 to 6 feet, while newer elevated residential buildings performed much better (in some cases no inundation or less than a foot of flooding).</a:t>
            </a:r>
            <a:r>
              <a:rPr lang="en-US" sz="1200" b="0" i="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Explain what SD 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Below BFE and in the SFHA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 to repair &gt;= 50% of market value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Homes are damaged, they can’t simply rebuild.  We have a data driven approach, water to the doorknob estimation procedures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need them to come into compliance so they can afford their NFIP premiums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what is substantial damage? It’s commonly called the 50% rule. It’s when the total cost to restore or improve a structure to it’s pre-damaged or pre-improved condition is greater than or equal to 50% of the pre-damage or pre-improvement market value.  It’s in every NFIP-participating community’s ordinance, and it’s an important way to break the repeat cycle of flood damage. It’s a way to build or rebuild safe, sustainable and resilient communities. These are our most-damaged, most at risk structures. Putting your family, your kids, your grandparents, your pets back in harm’s way—people and property.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31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a:p>
            <a:endParaRPr lang="en-US" dirty="0"/>
          </a:p>
          <a:p>
            <a:r>
              <a:rPr lang="en-US" dirty="0"/>
              <a:t>Pre-Disaster: Inventory of SFHA Structures: Do this before a disaster hits.</a:t>
            </a:r>
          </a:p>
          <a:p>
            <a:endParaRPr lang="en-US" dirty="0"/>
          </a:p>
          <a:p>
            <a:r>
              <a:rPr lang="en-US" dirty="0"/>
              <a:t>Post Disaster:</a:t>
            </a:r>
          </a:p>
          <a:p>
            <a:r>
              <a:rPr lang="en-US" dirty="0"/>
              <a:t>1. Inventory/Inspections: Can be as simple as driving your regulated floodplain, connecting with your emergency manager or building official about damage data that’s already available to you. If you can document that the structure is already compliant—for example, lowest floor is elevated above BFE</a:t>
            </a:r>
          </a:p>
          <a:p>
            <a:r>
              <a:rPr lang="en-US" dirty="0"/>
              <a:t>2. Determinations: Math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 All property owners notified of SD determination/Letters!: Having this official substantial damage determination can help with the benefit cost analysis for grant applications, and it opens up to $30,000 in Increased Cost of Compliance (ICC) funding for NFIP-policyholders who have primarily flood-related losses and must come into compliance with the community’s flood damage prevention ordinance. </a:t>
            </a:r>
          </a:p>
          <a:p>
            <a:r>
              <a:rPr lang="en-US" dirty="0"/>
              <a:t>4. Issue or withhold permits—note if your community allows temporary occupancy permits, make sure they have an expiration date and include exactly what minor repairs can be made and what repairs cannot be made. Inspect and renew them per your guidelines.</a:t>
            </a:r>
          </a:p>
          <a:p>
            <a:r>
              <a:rPr lang="en-US" dirty="0"/>
              <a:t>5: Appeals process in place – you can accept documentation, but never overturn a determination unless you receive more detailed and adequate information than what was used for the determination. Just because an owner brings you documents showing they are going to do less repairs, or a non-itemized cost estimate does not mean you should accept that. </a:t>
            </a:r>
          </a:p>
          <a:p>
            <a:endParaRPr lang="en-US" dirty="0"/>
          </a:p>
          <a:p>
            <a:r>
              <a:rPr lang="en-US" dirty="0"/>
              <a:t>6: Pursue mitigation funding:</a:t>
            </a:r>
          </a:p>
          <a:p>
            <a:pPr marL="171450" indent="-171450">
              <a:buFont typeface="Arial" panose="020B0604020202020204" pitchFamily="34" charset="0"/>
              <a:buChar char="•"/>
            </a:pPr>
            <a:r>
              <a:rPr lang="en-US" b="0" dirty="0"/>
              <a:t>NFIP Increased Cost of Compliance</a:t>
            </a:r>
          </a:p>
          <a:p>
            <a:pPr marL="171450" indent="-171450">
              <a:buFont typeface="Arial" panose="020B0604020202020204" pitchFamily="34" charset="0"/>
              <a:buChar char="•"/>
            </a:pPr>
            <a:r>
              <a:rPr lang="en-US" b="0" dirty="0"/>
              <a:t>FEMA </a:t>
            </a:r>
            <a:r>
              <a:rPr lang="en-US" altLang="en-US" b="0" kern="0" dirty="0">
                <a:solidFill>
                  <a:srgbClr val="003366"/>
                </a:solidFill>
                <a:effectLst>
                  <a:outerShdw blurRad="38100" dist="38100" dir="2700000" algn="tl">
                    <a:srgbClr val="000000">
                      <a:alpha val="43137"/>
                    </a:srgbClr>
                  </a:outerShdw>
                </a:effectLst>
                <a:cs typeface="Arial" panose="020B0604020202020204" pitchFamily="34" charset="0"/>
              </a:rPr>
              <a:t>Hazard Mitigation Grant Program (HMGP</a:t>
            </a:r>
          </a:p>
          <a:p>
            <a:pPr marL="171450" indent="-171450">
              <a:buFont typeface="Arial" panose="020B0604020202020204" pitchFamily="34" charset="0"/>
              <a:buChar char="•"/>
            </a:pPr>
            <a:r>
              <a:rPr lang="en-US" altLang="en-US" b="0" kern="0" dirty="0">
                <a:solidFill>
                  <a:srgbClr val="003366"/>
                </a:solidFill>
                <a:effectLst>
                  <a:outerShdw blurRad="38100" dist="38100" dir="2700000" algn="tl">
                    <a:srgbClr val="000000">
                      <a:alpha val="43137"/>
                    </a:srgbClr>
                  </a:outerShdw>
                </a:effectLst>
                <a:cs typeface="Arial" panose="020B0604020202020204" pitchFamily="34" charset="0"/>
              </a:rPr>
              <a:t>Building Resilient Infrastructure and Communities (BRIC)</a:t>
            </a:r>
          </a:p>
          <a:p>
            <a:pPr marL="171450" indent="-171450">
              <a:buFont typeface="Arial" panose="020B0604020202020204" pitchFamily="34" charset="0"/>
              <a:buChar char="•"/>
            </a:pPr>
            <a:r>
              <a:rPr lang="en-US" altLang="en-US" b="0" kern="0" dirty="0">
                <a:solidFill>
                  <a:srgbClr val="003366"/>
                </a:solidFill>
                <a:effectLst>
                  <a:outerShdw blurRad="38100" dist="38100" dir="2700000" algn="tl">
                    <a:srgbClr val="000000">
                      <a:alpha val="43137"/>
                    </a:srgbClr>
                  </a:outerShdw>
                </a:effectLst>
                <a:cs typeface="Arial" panose="020B0604020202020204" pitchFamily="34" charset="0"/>
              </a:rPr>
              <a:t>Flood Mitigation Assistance (FMA)</a:t>
            </a:r>
          </a:p>
          <a:p>
            <a:pPr marL="171450" indent="-171450">
              <a:buFont typeface="Arial" panose="020B0604020202020204" pitchFamily="34" charset="0"/>
              <a:buChar char="•"/>
            </a:pPr>
            <a:r>
              <a:rPr lang="en-US" altLang="en-US" b="0" kern="0" dirty="0">
                <a:solidFill>
                  <a:srgbClr val="003366"/>
                </a:solidFill>
                <a:effectLst>
                  <a:outerShdw blurRad="38100" dist="38100" dir="2700000" algn="tl">
                    <a:srgbClr val="000000">
                      <a:alpha val="43137"/>
                    </a:srgbClr>
                  </a:outerShdw>
                </a:effectLst>
                <a:cs typeface="Arial" panose="020B0604020202020204" pitchFamily="34" charset="0"/>
              </a:rPr>
              <a:t>Other federal or state mitigation dollars/loans, HUD CDBG-DR, SBA Mitigation addition to loan, etc.</a:t>
            </a:r>
          </a:p>
          <a:p>
            <a:pPr marL="171450" indent="-171450">
              <a:buFont typeface="Arial" panose="020B0604020202020204" pitchFamily="34" charset="0"/>
              <a:buChar char="•"/>
            </a:pPr>
            <a:endParaRPr lang="en-US" dirty="0"/>
          </a:p>
          <a:p>
            <a:r>
              <a:rPr lang="en-US" dirty="0"/>
              <a:t>7: Track each structure until mitigated—some communities will even put a lien or notice on the title, until such time the structure is mitigated</a:t>
            </a:r>
          </a:p>
          <a:p>
            <a:endParaRPr lang="en-US" dirty="0"/>
          </a:p>
          <a:p>
            <a:r>
              <a:rPr lang="en-US" b="1" dirty="0"/>
              <a:t>FEMA and/or the state NFIP Coordination office at TWDB will ask you for:</a:t>
            </a:r>
          </a:p>
          <a:p>
            <a:pPr marL="171450" indent="-171450">
              <a:buFont typeface="Arial" panose="020B0604020202020204" pitchFamily="34" charset="0"/>
              <a:buChar char="•"/>
            </a:pPr>
            <a:r>
              <a:rPr lang="en-US" dirty="0"/>
              <a:t>Current status of all SD determinations</a:t>
            </a:r>
          </a:p>
          <a:p>
            <a:pPr marL="171450" indent="-171450">
              <a:buFont typeface="Arial" panose="020B0604020202020204" pitchFamily="34" charset="0"/>
              <a:buChar char="•"/>
            </a:pPr>
            <a:r>
              <a:rPr lang="en-US" dirty="0"/>
              <a:t>Complete list of all SD and list of all that weren’t SD</a:t>
            </a:r>
          </a:p>
          <a:p>
            <a:pPr marL="171450" indent="-171450">
              <a:buFont typeface="Arial" panose="020B0604020202020204" pitchFamily="34" charset="0"/>
              <a:buChar char="•"/>
            </a:pPr>
            <a:r>
              <a:rPr lang="en-US" dirty="0"/>
              <a:t>Math is shown for all determinations (to include supporting documentation) </a:t>
            </a:r>
          </a:p>
          <a:p>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dirty="0"/>
          </a:p>
        </p:txBody>
      </p:sp>
    </p:spTree>
    <p:extLst>
      <p:ext uri="{BB962C8B-B14F-4D97-AF65-F5344CB8AC3E}">
        <p14:creationId xmlns:p14="http://schemas.microsoft.com/office/powerpoint/2010/main" val="124856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dirty="0"/>
          </a:p>
        </p:txBody>
      </p:sp>
    </p:spTree>
    <p:extLst>
      <p:ext uri="{BB962C8B-B14F-4D97-AF65-F5344CB8AC3E}">
        <p14:creationId xmlns:p14="http://schemas.microsoft.com/office/powerpoint/2010/main" val="409544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dirty="0"/>
          </a:p>
        </p:txBody>
      </p:sp>
    </p:spTree>
    <p:extLst>
      <p:ext uri="{BB962C8B-B14F-4D97-AF65-F5344CB8AC3E}">
        <p14:creationId xmlns:p14="http://schemas.microsoft.com/office/powerpoint/2010/main" val="73489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482600"/>
            <a:ext cx="2690813" cy="1512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mj-lt"/>
              </a:rPr>
              <a:t>Rebecca</a:t>
            </a:r>
          </a:p>
          <a:p>
            <a:pPr marL="0" indent="0">
              <a:buFont typeface="Arial" panose="020B0604020202020204" pitchFamily="34" charset="0"/>
              <a:buNone/>
            </a:pPr>
            <a:endParaRPr lang="en-US" dirty="0">
              <a:latin typeface="+mj-lt"/>
            </a:endParaRPr>
          </a:p>
          <a:p>
            <a:pPr marL="177845" indent="-177845">
              <a:buFont typeface="Arial" panose="020B0604020202020204" pitchFamily="34" charset="0"/>
              <a:buChar char="•"/>
            </a:pPr>
            <a:r>
              <a:rPr lang="en-US" dirty="0">
                <a:latin typeface="+mj-lt"/>
              </a:rPr>
              <a:t>Why focus on SI and SD?</a:t>
            </a:r>
          </a:p>
          <a:p>
            <a:pPr marL="177845" indent="-177845">
              <a:buFont typeface="Arial" panose="020B0604020202020204" pitchFamily="34" charset="0"/>
              <a:buChar char="•"/>
            </a:pPr>
            <a:r>
              <a:rPr lang="en-US" dirty="0">
                <a:latin typeface="+mj-lt"/>
              </a:rPr>
              <a:t>Substantial improvement requirements are a proven and effective way to reduce future flood losses</a:t>
            </a:r>
          </a:p>
          <a:p>
            <a:pPr marL="177845" indent="-177845">
              <a:buFont typeface="Arial" panose="020B0604020202020204" pitchFamily="34" charset="0"/>
              <a:buChar char="•"/>
            </a:pPr>
            <a:r>
              <a:rPr lang="en-US" dirty="0">
                <a:latin typeface="+mj-lt"/>
              </a:rPr>
              <a:t>Disasters have huge impact on the built environment, and SI/SD requirements provide an opportunity to change the landscape to make communities more resilient.</a:t>
            </a:r>
          </a:p>
          <a:p>
            <a:pPr marL="177845" indent="-177845">
              <a:buFont typeface="Arial" panose="020B0604020202020204" pitchFamily="34" charset="0"/>
              <a:buChar char="•"/>
            </a:pPr>
            <a:r>
              <a:rPr lang="en-US" dirty="0">
                <a:latin typeface="+mj-lt"/>
                <a:ea typeface="MS Mincho" panose="02020609040205080304" pitchFamily="49" charset="-128"/>
                <a:cs typeface="Times New Roman" panose="02020603050405020304" pitchFamily="18" charset="0"/>
              </a:rPr>
              <a:t>If you are going to make a major investment in your home, we want to protect those investments by reducing the flood risk.</a:t>
            </a:r>
          </a:p>
          <a:p>
            <a:pPr marL="177845" indent="-177845">
              <a:buFont typeface="Arial" panose="020B0604020202020204" pitchFamily="34" charset="0"/>
              <a:buChar char="•"/>
            </a:pPr>
            <a:r>
              <a:rPr lang="en-US" dirty="0">
                <a:latin typeface="+mj-lt"/>
                <a:ea typeface="MS Mincho" panose="02020609040205080304" pitchFamily="49" charset="-128"/>
                <a:cs typeface="Times New Roman" panose="02020603050405020304" pitchFamily="18" charset="0"/>
              </a:rPr>
              <a:t>At the beginning of the NFIP (National Flood Insurance Program) in the 1960s and 70s, there was a belief that eventually all existing structures would be improved or repaired and would need to come into compliance with floodplain management standards.</a:t>
            </a:r>
          </a:p>
          <a:p>
            <a:pPr marL="177845" indent="-17784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a:xfrm>
            <a:off x="4143587" y="9119474"/>
            <a:ext cx="3169920" cy="480060"/>
          </a:xfrm>
          <a:prstGeom prst="rect">
            <a:avLst/>
          </a:prstGeom>
        </p:spPr>
        <p:txBody>
          <a:bodyPr/>
          <a:lstStyle/>
          <a:p>
            <a:fld id="{4BAF53EF-993C-FF42-8B62-CEF57763A78D}" type="slidenum">
              <a:rPr lang="en-US" smtClean="0"/>
              <a:t>16</a:t>
            </a:fld>
            <a:endParaRPr lang="en-US" dirty="0"/>
          </a:p>
        </p:txBody>
      </p:sp>
    </p:spTree>
    <p:extLst>
      <p:ext uri="{BB962C8B-B14F-4D97-AF65-F5344CB8AC3E}">
        <p14:creationId xmlns:p14="http://schemas.microsoft.com/office/powerpoint/2010/main" val="342688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482600"/>
            <a:ext cx="2690813" cy="1512888"/>
          </a:xfrm>
        </p:spPr>
      </p:sp>
      <p:sp>
        <p:nvSpPr>
          <p:cNvPr id="3" name="Notes Placeholder 2"/>
          <p:cNvSpPr>
            <a:spLocks noGrp="1"/>
          </p:cNvSpPr>
          <p:nvPr>
            <p:ph type="body" idx="1"/>
          </p:nvPr>
        </p:nvSpPr>
        <p:spPr/>
        <p:txBody>
          <a:bodyPr/>
          <a:lstStyle/>
          <a:p>
            <a:pPr marL="0" indent="0" defTabSz="474254">
              <a:buFont typeface="Arial" panose="020B0604020202020204" pitchFamily="34" charset="0"/>
              <a:buNone/>
              <a:defRPr/>
            </a:pPr>
            <a:r>
              <a:rPr lang="en-US" dirty="0">
                <a:latin typeface="+mj-lt"/>
              </a:rPr>
              <a:t>Rebecca</a:t>
            </a:r>
          </a:p>
          <a:p>
            <a:pPr marL="177845" indent="-177845" defTabSz="474254">
              <a:buFont typeface="Arial" panose="020B0604020202020204" pitchFamily="34" charset="0"/>
              <a:buChar char="•"/>
              <a:defRPr/>
            </a:pPr>
            <a:endParaRPr lang="en-US" dirty="0">
              <a:latin typeface="+mj-lt"/>
            </a:endParaRPr>
          </a:p>
          <a:p>
            <a:pPr marL="177845" indent="-177845" defTabSz="474254">
              <a:buFont typeface="Arial" panose="020B0604020202020204" pitchFamily="34" charset="0"/>
              <a:buChar char="•"/>
              <a:defRPr/>
            </a:pPr>
            <a:r>
              <a:rPr lang="en-US" dirty="0">
                <a:latin typeface="+mj-lt"/>
              </a:rPr>
              <a:t>FEMA administers Hazard Mitigation Assistance (HMA) grants to provide funding for eligible mitigation measures that reduce disaster losses. This can reduce the vulnerability of your community, promote community vitality, lessen response and recovery resource requirements, and result in safer communities. </a:t>
            </a:r>
          </a:p>
          <a:p>
            <a:pPr marL="177845" indent="-177845" defTabSz="474254">
              <a:buFont typeface="Arial" panose="020B0604020202020204" pitchFamily="34" charset="0"/>
              <a:buChar char="•"/>
              <a:defRPr/>
            </a:pPr>
            <a:r>
              <a:rPr lang="en-US" dirty="0">
                <a:latin typeface="+mj-lt"/>
              </a:rPr>
              <a:t>Pre-disaster mitigation grants include: </a:t>
            </a:r>
          </a:p>
          <a:p>
            <a:pPr marL="652099" lvl="1" indent="-177845" defTabSz="474254">
              <a:buFont typeface="Arial" panose="020B0604020202020204" pitchFamily="34" charset="0"/>
              <a:buChar char="•"/>
              <a:defRPr/>
            </a:pPr>
            <a:r>
              <a:rPr lang="en-US" dirty="0">
                <a:latin typeface="+mj-lt"/>
              </a:rPr>
              <a:t>Flood Mitigation Assistance (FMA) grants</a:t>
            </a:r>
          </a:p>
          <a:p>
            <a:pPr marL="652099" lvl="1" indent="-177845" defTabSz="474254">
              <a:buFont typeface="Arial" panose="020B0604020202020204" pitchFamily="34" charset="0"/>
              <a:buChar char="•"/>
              <a:defRPr/>
            </a:pPr>
            <a:r>
              <a:rPr lang="en-US" dirty="0">
                <a:latin typeface="+mj-lt"/>
              </a:rPr>
              <a:t>Building Resilient Infrastructure and Communities (BRIC) grants</a:t>
            </a:r>
          </a:p>
          <a:p>
            <a:pPr marL="652099" lvl="1" indent="-177845" defTabSz="474254">
              <a:buFont typeface="Arial" panose="020B0604020202020204" pitchFamily="34" charset="0"/>
              <a:buChar char="•"/>
              <a:defRPr/>
            </a:pPr>
            <a:r>
              <a:rPr lang="en-US" dirty="0">
                <a:latin typeface="+mj-lt"/>
              </a:rPr>
              <a:t>Both of these involve steps to reduce risk from floods or other hazards. Local communities are considered “sub applicants” of their state. </a:t>
            </a:r>
          </a:p>
          <a:p>
            <a:pPr marL="177845" indent="-177845" defTabSz="474254">
              <a:buFont typeface="Arial" panose="020B0604020202020204" pitchFamily="34" charset="0"/>
              <a:buChar char="•"/>
              <a:defRPr/>
            </a:pPr>
            <a:r>
              <a:rPr lang="en-US" dirty="0">
                <a:latin typeface="+mj-lt"/>
              </a:rPr>
              <a:t>Post-disaster grants include: </a:t>
            </a:r>
          </a:p>
          <a:p>
            <a:pPr marL="652099" lvl="1" indent="-177845" defTabSz="474254">
              <a:buFont typeface="Arial" panose="020B0604020202020204" pitchFamily="34" charset="0"/>
              <a:buChar char="•"/>
              <a:defRPr/>
            </a:pPr>
            <a:r>
              <a:rPr lang="en-US" dirty="0">
                <a:latin typeface="+mj-lt"/>
              </a:rPr>
              <a:t>The Hazard Mitigation Grant Program, or HMGP, including HMGP Post-Fire</a:t>
            </a:r>
          </a:p>
          <a:p>
            <a:pPr marL="652099" lvl="1" indent="-177845" defTabSz="474254">
              <a:buFont typeface="Arial" panose="020B0604020202020204" pitchFamily="34" charset="0"/>
              <a:buChar char="•"/>
              <a:defRPr/>
            </a:pPr>
            <a:r>
              <a:rPr lang="en-US" dirty="0">
                <a:latin typeface="+mj-lt"/>
              </a:rPr>
              <a:t>These grants are for long-term hazard mitigation planning and projects and become available following a Presidential disaster declaration. Again, local communities are considered sub-applicants of their state. </a:t>
            </a:r>
          </a:p>
          <a:p>
            <a:pPr marL="652099" lvl="1" indent="-177845" defTabSz="474254">
              <a:buFont typeface="Arial" panose="020B0604020202020204" pitchFamily="34" charset="0"/>
              <a:buChar char="•"/>
              <a:defRPr/>
            </a:pPr>
            <a:r>
              <a:rPr lang="en-US" b="0" i="0" dirty="0">
                <a:solidFill>
                  <a:schemeClr val="tx1"/>
                </a:solidFill>
                <a:effectLst/>
                <a:latin typeface="+mj-lt"/>
              </a:rPr>
              <a:t>There is also the new FMA Swift Current grant. It is supposed to help NFIP-insured survivors be able to get mitigation dollars sooner after a disaster, when the funding is open for your state/area. </a:t>
            </a:r>
          </a:p>
          <a:p>
            <a:pPr marL="177845" indent="-177845" defTabSz="474254">
              <a:buFont typeface="Arial" panose="020B0604020202020204" pitchFamily="34" charset="0"/>
              <a:buChar char="•"/>
              <a:defRPr/>
            </a:pPr>
            <a:r>
              <a:rPr lang="en-US" b="0" i="0" dirty="0">
                <a:solidFill>
                  <a:schemeClr val="tx1"/>
                </a:solidFill>
                <a:effectLst/>
                <a:latin typeface="+mj-lt"/>
              </a:rPr>
              <a:t>Eligible activities for these various grants include: </a:t>
            </a:r>
          </a:p>
          <a:p>
            <a:pPr marL="652099" lvl="1" indent="-177845" defTabSz="474254">
              <a:buFont typeface="Arial" panose="020B0604020202020204" pitchFamily="34" charset="0"/>
              <a:buChar char="•"/>
              <a:defRPr/>
            </a:pPr>
            <a:r>
              <a:rPr lang="en-US" b="0" i="0" dirty="0">
                <a:solidFill>
                  <a:schemeClr val="tx1"/>
                </a:solidFill>
                <a:effectLst/>
                <a:latin typeface="+mj-lt"/>
              </a:rPr>
              <a:t>Acquisition and demolition or relocation; </a:t>
            </a:r>
          </a:p>
          <a:p>
            <a:pPr marL="652099" lvl="1" indent="-177845" defTabSz="474254">
              <a:buFont typeface="Arial" panose="020B0604020202020204" pitchFamily="34" charset="0"/>
              <a:buChar char="•"/>
              <a:defRPr/>
            </a:pPr>
            <a:r>
              <a:rPr lang="en-US" b="0" i="0" dirty="0">
                <a:solidFill>
                  <a:schemeClr val="tx1"/>
                </a:solidFill>
                <a:effectLst/>
                <a:latin typeface="+mj-lt"/>
              </a:rPr>
              <a:t>Elevation; </a:t>
            </a:r>
          </a:p>
          <a:p>
            <a:pPr marL="652099" lvl="1" indent="-177845" defTabSz="474254">
              <a:buFont typeface="Arial" panose="020B0604020202020204" pitchFamily="34" charset="0"/>
              <a:buChar char="•"/>
              <a:defRPr/>
            </a:pPr>
            <a:r>
              <a:rPr lang="en-US" b="0" i="0" dirty="0">
                <a:solidFill>
                  <a:schemeClr val="tx1"/>
                </a:solidFill>
                <a:effectLst/>
                <a:latin typeface="+mj-lt"/>
              </a:rPr>
              <a:t>Enhancing floodplain management programs; </a:t>
            </a:r>
          </a:p>
          <a:p>
            <a:pPr marL="652099" lvl="1" indent="-177845" defTabSz="474254">
              <a:buFont typeface="Arial" panose="020B0604020202020204" pitchFamily="34" charset="0"/>
              <a:buChar char="•"/>
              <a:defRPr/>
            </a:pPr>
            <a:r>
              <a:rPr lang="en-US" b="0" i="0" dirty="0">
                <a:solidFill>
                  <a:schemeClr val="tx1"/>
                </a:solidFill>
                <a:effectLst/>
                <a:latin typeface="+mj-lt"/>
              </a:rPr>
              <a:t>Minor or major physical localized flood reduction projects; and </a:t>
            </a:r>
          </a:p>
          <a:p>
            <a:pPr marL="652099" lvl="1" indent="-177845" defTabSz="474254">
              <a:buFont typeface="Arial" panose="020B0604020202020204" pitchFamily="34" charset="0"/>
              <a:buChar char="•"/>
              <a:defRPr/>
            </a:pPr>
            <a:r>
              <a:rPr lang="en-US" b="0" i="0" dirty="0">
                <a:solidFill>
                  <a:schemeClr val="tx1"/>
                </a:solidFill>
                <a:effectLst/>
                <a:latin typeface="+mj-lt"/>
              </a:rPr>
              <a:t>Dry floodproofing, in some circumstances. </a:t>
            </a:r>
          </a:p>
          <a:p>
            <a:pPr marL="474254" lvl="1" defTabSz="474254">
              <a:defRPr/>
            </a:pPr>
            <a:endParaRPr lang="en-US" b="0" i="0" dirty="0">
              <a:solidFill>
                <a:srgbClr val="1B1B1B"/>
              </a:solidFill>
              <a:effectLst/>
              <a:latin typeface="+mj-lt"/>
            </a:endParaRPr>
          </a:p>
          <a:p>
            <a:pPr marL="177845" indent="-177845" defTabSz="474254">
              <a:buFont typeface="Arial" panose="020B0604020202020204" pitchFamily="34" charset="0"/>
              <a:buChar char="•"/>
              <a:defRPr/>
            </a:pPr>
            <a:r>
              <a:rPr lang="en-US" dirty="0">
                <a:latin typeface="+mj-lt"/>
              </a:rPr>
              <a:t>It is important to note that this funding can be used for repairs, but not for SI/SD activities like conducting assessments.  </a:t>
            </a:r>
          </a:p>
          <a:p>
            <a:endParaRPr lang="en-US" dirty="0">
              <a:latin typeface="+mj-lt"/>
            </a:endParaRPr>
          </a:p>
        </p:txBody>
      </p:sp>
      <p:sp>
        <p:nvSpPr>
          <p:cNvPr id="4" name="Slide Number Placeholder 3"/>
          <p:cNvSpPr>
            <a:spLocks noGrp="1"/>
          </p:cNvSpPr>
          <p:nvPr>
            <p:ph type="sldNum" sz="quarter" idx="5"/>
          </p:nvPr>
        </p:nvSpPr>
        <p:spPr>
          <a:xfrm>
            <a:off x="4143587" y="9119474"/>
            <a:ext cx="3169920" cy="480060"/>
          </a:xfrm>
          <a:prstGeom prst="rect">
            <a:avLst/>
          </a:prstGeom>
        </p:spPr>
        <p:txBody>
          <a:bodyPr/>
          <a:lstStyle/>
          <a:p>
            <a:pPr defTabSz="474254">
              <a:defRPr/>
            </a:pPr>
            <a:fld id="{4BAF53EF-993C-FF42-8B62-CEF57763A78D}" type="slidenum">
              <a:rPr lang="en-US" sz="1200">
                <a:solidFill>
                  <a:prstClr val="black"/>
                </a:solidFill>
                <a:latin typeface="Calibri"/>
              </a:rPr>
              <a:pPr defTabSz="474254">
                <a:defRPr/>
              </a:pPr>
              <a:t>17</a:t>
            </a:fld>
            <a:endParaRPr lang="en-US" sz="1200" dirty="0">
              <a:solidFill>
                <a:prstClr val="black"/>
              </a:solidFill>
              <a:latin typeface="Calibri"/>
            </a:endParaRPr>
          </a:p>
        </p:txBody>
      </p:sp>
    </p:spTree>
    <p:extLst>
      <p:ext uri="{BB962C8B-B14F-4D97-AF65-F5344CB8AC3E}">
        <p14:creationId xmlns:p14="http://schemas.microsoft.com/office/powerpoint/2010/main" val="3032678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a:p>
            <a:endParaRPr lang="en-US" dirty="0"/>
          </a:p>
          <a:p>
            <a:r>
              <a:rPr lang="en-US" dirty="0"/>
              <a:t>Show them examples of this reimbursement from around the country—focusing on the Louisiana examples we have from DR-4606 Spring Storms and DR-4611 Ida. </a:t>
            </a:r>
          </a:p>
          <a:p>
            <a:pPr lvl="1"/>
            <a:r>
              <a:rPr lang="en-US" dirty="0"/>
              <a:t>What went well for the parishes and communities that got the reimbursement? What could they do differently next time?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177389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next couple of slides will talk about 1206 being utilized- 1206 Enhance compliance with state and local building codes and floodplain management ordinances by providing state, tribal, and local government additional resources to carry out required activities after disaster.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Example of the Building code reimbursement side of this policy 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Remind the audience that Building code safety inspections specifically may be able to be reimbursed through PA Emergency Work, which may be declared sooner, and sometimes gets an additional federal cost share. </a:t>
            </a:r>
            <a:endParaRPr lang="en-US"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45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Remind or let participants know there is newish PA money out there to do your local post-disaster Building Code/Floodplain admin/enforcement job (DRRA Section 1206 Section 1206 | Building Code and Floodplain Management Administration and Enforcement). </a:t>
            </a:r>
          </a:p>
          <a:p>
            <a:endParaRPr lang="en-US" dirty="0"/>
          </a:p>
          <a:p>
            <a:endParaRPr lang="en-US" dirty="0"/>
          </a:p>
          <a:p>
            <a:r>
              <a:rPr lang="en-US" dirty="0"/>
              <a:t>The Disaster Recovery Reform Act of 2018 (DRRA), amended Sections 402 and 406 of the Robert T. Stafford Disaster Relief and Emergency Assistance Act (Stafford Act), and authorized FEMA to “provide assistance to state and local governments for building code and floodplain administration and enforcement, including inspections for substantial damage compliance”1 and “base and overtime wages for extra hires to facilitate the implementation and enforcement of adopted building codes for a period of not more than 180 days after the major disaster is declared.” 2 This policy enacted through FEMA’s Public Assistance (PA) Program implements section 1206 of DRRA by leveraging the amendments to Section 402 and Section 406. While the provisions of this policy apply only to the PA Program, assistance under section 1206 of DRRA may be available under other FEMA programs, such as FEMA’s Federal Insurance and Mitigation Administration’s (FIMA) Substantial Damage Data Collection Contracts</a:t>
            </a:r>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dirty="0"/>
          </a:p>
        </p:txBody>
      </p:sp>
    </p:spTree>
    <p:extLst>
      <p:ext uri="{BB962C8B-B14F-4D97-AF65-F5344CB8AC3E}">
        <p14:creationId xmlns:p14="http://schemas.microsoft.com/office/powerpoint/2010/main" val="92570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4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87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884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932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24</a:t>
            </a:fld>
            <a:endParaRPr lang="en-US" dirty="0"/>
          </a:p>
        </p:txBody>
      </p:sp>
    </p:spTree>
    <p:extLst>
      <p:ext uri="{BB962C8B-B14F-4D97-AF65-F5344CB8AC3E}">
        <p14:creationId xmlns:p14="http://schemas.microsoft.com/office/powerpoint/2010/main" val="74519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25</a:t>
            </a:fld>
            <a:endParaRPr lang="en-US" dirty="0"/>
          </a:p>
        </p:txBody>
      </p:sp>
    </p:spTree>
    <p:extLst>
      <p:ext uri="{BB962C8B-B14F-4D97-AF65-F5344CB8AC3E}">
        <p14:creationId xmlns:p14="http://schemas.microsoft.com/office/powerpoint/2010/main" val="3118673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26</a:t>
            </a:fld>
            <a:endParaRPr lang="en-US" dirty="0"/>
          </a:p>
        </p:txBody>
      </p:sp>
    </p:spTree>
    <p:extLst>
      <p:ext uri="{BB962C8B-B14F-4D97-AF65-F5344CB8AC3E}">
        <p14:creationId xmlns:p14="http://schemas.microsoft.com/office/powerpoint/2010/main" val="367640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dirty="0"/>
          </a:p>
        </p:txBody>
      </p:sp>
    </p:spTree>
    <p:extLst>
      <p:ext uri="{BB962C8B-B14F-4D97-AF65-F5344CB8AC3E}">
        <p14:creationId xmlns:p14="http://schemas.microsoft.com/office/powerpoint/2010/main" val="217492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how the local EM, local PA point of contact, and the floodplain administrator need to work together to ensure they are 1. Being a compliant NFIP-participating community through the disaster cycle, and 2. Can successfully access this PA reimbursement.</a:t>
            </a:r>
          </a:p>
          <a:p>
            <a:r>
              <a:rPr lang="en-US" dirty="0"/>
              <a:t>Share post-disaster substantial damage plans that are currently available, and ones underway at LADOTD. </a:t>
            </a:r>
          </a:p>
          <a:p>
            <a:r>
              <a:rPr lang="en-US" dirty="0"/>
              <a:t>Share that making a plan helps posture you to be able to get this PA reimbursement after a disaster. Plan now, get pre-positioned contracts or MOUs, make these connections in your community.</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dirty="0"/>
          </a:p>
        </p:txBody>
      </p:sp>
    </p:spTree>
    <p:extLst>
      <p:ext uri="{BB962C8B-B14F-4D97-AF65-F5344CB8AC3E}">
        <p14:creationId xmlns:p14="http://schemas.microsoft.com/office/powerpoint/2010/main" val="253901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482600"/>
            <a:ext cx="2690813" cy="1512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Chad</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By planning before a disaster, you can avoid scrambling to do all the things in the light blue box during disaster operations. This includes:</a:t>
            </a:r>
          </a:p>
          <a:p>
            <a:pPr marL="652099" lvl="1" indent="-177845">
              <a:buFont typeface="Arial" panose="020B0604020202020204" pitchFamily="34" charset="0"/>
              <a:buChar char="•"/>
            </a:pPr>
            <a:r>
              <a:rPr lang="en-US" dirty="0"/>
              <a:t>Understanding your SI/SD requirements through your community’s regulations and legislation and communicating floodplain requirements to local officials and the public; </a:t>
            </a:r>
          </a:p>
          <a:p>
            <a:pPr marL="652099" lvl="1" indent="-177845">
              <a:buFont typeface="Arial" panose="020B0604020202020204" pitchFamily="34" charset="0"/>
              <a:buChar char="•"/>
            </a:pPr>
            <a:r>
              <a:rPr lang="en-US" dirty="0"/>
              <a:t>Assessing vulnerability to SD; and</a:t>
            </a:r>
          </a:p>
          <a:p>
            <a:pPr marL="652099" lvl="1" indent="-177845">
              <a:buFont typeface="Arial" panose="020B0604020202020204" pitchFamily="34" charset="0"/>
              <a:buChar char="•"/>
            </a:pPr>
            <a:r>
              <a:rPr lang="en-US" dirty="0"/>
              <a:t>Establishing an SI/SD determination process and methodology.</a:t>
            </a:r>
          </a:p>
          <a:p>
            <a:pPr marL="177845" indent="-177845">
              <a:buFont typeface="Arial" panose="020B0604020202020204" pitchFamily="34" charset="0"/>
              <a:buChar char="•"/>
            </a:pPr>
            <a:r>
              <a:rPr lang="en-US" dirty="0"/>
              <a:t>For the immediate coordination after a disaster, this includes:</a:t>
            </a:r>
          </a:p>
          <a:p>
            <a:pPr marL="652099" lvl="1" indent="-177845">
              <a:buFont typeface="Arial" panose="020B0604020202020204" pitchFamily="34" charset="0"/>
              <a:buChar char="•"/>
            </a:pPr>
            <a:r>
              <a:rPr lang="en-US" dirty="0"/>
              <a:t>Determining SD hotspots, the areas that are likely impacted based on operational information;</a:t>
            </a:r>
          </a:p>
          <a:p>
            <a:pPr marL="652099" lvl="1" indent="-177845">
              <a:buFont typeface="Arial" panose="020B0604020202020204" pitchFamily="34" charset="0"/>
              <a:buChar char="•"/>
            </a:pPr>
            <a:r>
              <a:rPr lang="en-US" dirty="0"/>
              <a:t>Evaluating staffing needs and available resources based on the amount of likely damage; and</a:t>
            </a:r>
          </a:p>
          <a:p>
            <a:pPr marL="652099" lvl="1" indent="-177845">
              <a:buFont typeface="Arial" panose="020B0604020202020204" pitchFamily="34" charset="0"/>
              <a:buChar char="•"/>
            </a:pPr>
            <a:r>
              <a:rPr lang="en-US" dirty="0"/>
              <a:t>Gathering materials and issuing guidance to staff to ramp up your SD mission.</a:t>
            </a:r>
          </a:p>
          <a:p>
            <a:pPr marL="177845" indent="-177845">
              <a:buFont typeface="Arial" panose="020B0604020202020204" pitchFamily="34" charset="0"/>
              <a:buChar char="•"/>
            </a:pPr>
            <a:r>
              <a:rPr lang="en-US" dirty="0"/>
              <a:t>Post-Disaster in the Assessments and Determinations phase, this includes: </a:t>
            </a:r>
          </a:p>
          <a:p>
            <a:pPr marL="652099" lvl="1" indent="-177845">
              <a:buFont typeface="Arial" panose="020B0604020202020204" pitchFamily="34" charset="0"/>
              <a:buChar char="•"/>
            </a:pPr>
            <a:r>
              <a:rPr lang="en-US" dirty="0"/>
              <a:t>Proactively assessing and documenting damage;</a:t>
            </a:r>
          </a:p>
          <a:p>
            <a:pPr marL="652099" lvl="1" indent="-177845">
              <a:buFont typeface="Arial" panose="020B0604020202020204" pitchFamily="34" charset="0"/>
              <a:buChar char="•"/>
            </a:pPr>
            <a:r>
              <a:rPr lang="en-US" dirty="0"/>
              <a:t>Making SI/SD determinations and documenting results; and </a:t>
            </a:r>
          </a:p>
          <a:p>
            <a:pPr marL="652099" lvl="1" indent="-177845">
              <a:buFont typeface="Arial" panose="020B0604020202020204" pitchFamily="34" charset="0"/>
              <a:buChar char="•"/>
            </a:pPr>
            <a:r>
              <a:rPr lang="en-US" dirty="0"/>
              <a:t>Communicating determinations to property owners and notifying them on next steps.</a:t>
            </a:r>
          </a:p>
          <a:p>
            <a:pPr marL="177845" indent="-177845" defTabSz="474254">
              <a:buFont typeface="Arial" panose="020B0604020202020204" pitchFamily="34" charset="0"/>
              <a:buChar char="•"/>
              <a:defRPr/>
            </a:pPr>
            <a:r>
              <a:rPr lang="en-US" dirty="0"/>
              <a:t>Finally, post-disaster reintegration is all about getting back to normal. Everything in gray boxes is about getting back to normal operations and incorporating determinations into the permitting process. This includes:</a:t>
            </a:r>
          </a:p>
          <a:p>
            <a:pPr marL="652099" lvl="1" indent="-177845">
              <a:buFont typeface="Arial" panose="020B0604020202020204" pitchFamily="34" charset="0"/>
              <a:buChar char="•"/>
            </a:pPr>
            <a:r>
              <a:rPr lang="en-US" dirty="0"/>
              <a:t>Managing determination appeals;</a:t>
            </a:r>
          </a:p>
          <a:p>
            <a:pPr marL="652099" lvl="1" indent="-177845">
              <a:buFont typeface="Arial" panose="020B0604020202020204" pitchFamily="34" charset="0"/>
              <a:buChar char="•"/>
            </a:pPr>
            <a:r>
              <a:rPr lang="en-US" dirty="0"/>
              <a:t>Receiving, reviewing and issuing permits;</a:t>
            </a:r>
          </a:p>
          <a:p>
            <a:pPr marL="652099" lvl="1" indent="-177845">
              <a:buFont typeface="Arial" panose="020B0604020202020204" pitchFamily="34" charset="0"/>
              <a:buChar char="•"/>
            </a:pPr>
            <a:r>
              <a:rPr lang="en-US" dirty="0"/>
              <a:t>Accessing recovery resources; and </a:t>
            </a:r>
          </a:p>
          <a:p>
            <a:pPr marL="652099" lvl="1" indent="-177845">
              <a:buFont typeface="Arial" panose="020B0604020202020204" pitchFamily="34" charset="0"/>
              <a:buChar char="•"/>
            </a:pPr>
            <a:r>
              <a:rPr lang="en-US" dirty="0"/>
              <a:t>Improving ahead of the next disaster.</a:t>
            </a:r>
          </a:p>
        </p:txBody>
      </p:sp>
      <p:sp>
        <p:nvSpPr>
          <p:cNvPr id="4" name="Slide Number Placeholder 3"/>
          <p:cNvSpPr>
            <a:spLocks noGrp="1"/>
          </p:cNvSpPr>
          <p:nvPr>
            <p:ph type="sldNum" sz="quarter" idx="5"/>
          </p:nvPr>
        </p:nvSpPr>
        <p:spPr>
          <a:xfrm>
            <a:off x="4143587" y="9119474"/>
            <a:ext cx="3169920" cy="480060"/>
          </a:xfrm>
          <a:prstGeom prst="rect">
            <a:avLst/>
          </a:prstGeom>
        </p:spPr>
        <p:txBody>
          <a:bodyPr/>
          <a:lstStyle/>
          <a:p>
            <a:pPr defTabSz="948507">
              <a:defRPr/>
            </a:pPr>
            <a:fld id="{C53BEE58-7914-4B87-9BCE-8849CABF1664}" type="slidenum">
              <a:rPr lang="en-US" sz="1200">
                <a:solidFill>
                  <a:prstClr val="black"/>
                </a:solidFill>
                <a:latin typeface="Calibri" panose="020F0502020204030204"/>
              </a:rPr>
              <a:pPr defTabSz="948507">
                <a:defRPr/>
              </a:pPr>
              <a:t>29</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0704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Nathan &amp; Eddie</a:t>
            </a:r>
          </a:p>
          <a:p>
            <a:endParaRPr lang="en-US" dirty="0"/>
          </a:p>
          <a:p>
            <a:r>
              <a:rPr lang="en-US" dirty="0"/>
              <a:t>TO BE ELIGIBLE FOR PUBLIC ASSISTANCE GRANT FUNDING MADE AVAILABLE THROUGH DRRA 1206, STATE, LOCAL, TRIBAL OR TERRITORIAL GOVERNMENTS MUST: </a:t>
            </a:r>
          </a:p>
          <a:p>
            <a:r>
              <a:rPr lang="en-US" dirty="0"/>
              <a:t> Be in good standing with the National Flood Insurance Program </a:t>
            </a:r>
          </a:p>
          <a:p>
            <a:r>
              <a:rPr lang="en-US" dirty="0"/>
              <a:t> Be authorized for assistance under a major disaster declaration </a:t>
            </a:r>
          </a:p>
          <a:p>
            <a:r>
              <a:rPr lang="en-US" dirty="0"/>
              <a:t> Be legally responsible for administering and enforcing adopted building codes and floodplain management regulations </a:t>
            </a:r>
          </a:p>
          <a:p>
            <a:r>
              <a:rPr lang="en-US" dirty="0"/>
              <a:t> Report list of impacts to FEMA within 60 days of the Recovery Scoping Meeting </a:t>
            </a:r>
          </a:p>
          <a:p>
            <a:r>
              <a:rPr lang="en-US" dirty="0"/>
              <a:t> Submit supporting documentation through the Public Assistance Grants Portal</a:t>
            </a:r>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dirty="0"/>
          </a:p>
        </p:txBody>
      </p:sp>
    </p:spTree>
    <p:extLst>
      <p:ext uri="{BB962C8B-B14F-4D97-AF65-F5344CB8AC3E}">
        <p14:creationId xmlns:p14="http://schemas.microsoft.com/office/powerpoint/2010/main" val="3782946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a:solidFill>
                  <a:schemeClr val="tx1"/>
                </a:solidFill>
                <a:effectLst/>
                <a:latin typeface="+mn-lt"/>
                <a:ea typeface="+mn-ea"/>
                <a:cs typeface="+mn-cs"/>
              </a:rPr>
              <a:t>Chad</a:t>
            </a:r>
          </a:p>
          <a:p>
            <a:pPr marL="0" lvl="0" indent="0">
              <a:buFont typeface="+mj-lt"/>
              <a:buNone/>
            </a:pPr>
            <a:endParaRPr lang="en-US" sz="1200" kern="1200" dirty="0">
              <a:solidFill>
                <a:schemeClr val="tx1"/>
              </a:solidFill>
              <a:effectLst/>
              <a:latin typeface="+mn-lt"/>
              <a:ea typeface="+mn-ea"/>
              <a:cs typeface="+mn-cs"/>
            </a:endParaRPr>
          </a:p>
          <a:p>
            <a:pPr marL="0" lvl="0" indent="0">
              <a:buFont typeface="+mj-lt"/>
              <a:buNone/>
            </a:pPr>
            <a:r>
              <a:rPr lang="en-US" sz="1200" kern="1200" dirty="0">
                <a:solidFill>
                  <a:schemeClr val="tx1"/>
                </a:solidFill>
                <a:effectLst/>
                <a:latin typeface="+mn-lt"/>
                <a:ea typeface="+mn-ea"/>
                <a:cs typeface="+mn-cs"/>
              </a:rPr>
              <a:t>6 months will go by fast. If you’re prepared to do your post disaster work, you’ll better be able to take advantage of the 180-day funding limit.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37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a:p>
            <a:endParaRPr lang="en-US" dirty="0"/>
          </a:p>
          <a:p>
            <a:r>
              <a:rPr lang="en-US" dirty="0"/>
              <a:t>You can download our Model Substantial Damage Response Plan, or SDRP, which you can edit and modify to your community’s needs. We also have five fact sheets we’ve created to help understand parts of the process. Fact sheets include:</a:t>
            </a:r>
          </a:p>
          <a:p>
            <a:pPr marL="171450" indent="-171450">
              <a:buFont typeface="Arial" panose="020B0604020202020204" pitchFamily="34" charset="0"/>
              <a:buChar char="•"/>
            </a:pPr>
            <a:r>
              <a:rPr lang="en-US" dirty="0"/>
              <a:t>Why Prepare a Substantial Damage Response Plan</a:t>
            </a:r>
          </a:p>
          <a:p>
            <a:pPr marL="171450" indent="-171450">
              <a:buFont typeface="Arial" panose="020B0604020202020204" pitchFamily="34" charset="0"/>
              <a:buChar char="•"/>
            </a:pPr>
            <a:r>
              <a:rPr lang="en-US" dirty="0"/>
              <a:t>How to Conduct a Community Assessment</a:t>
            </a:r>
          </a:p>
          <a:p>
            <a:pPr marL="171450" indent="-171450">
              <a:buFont typeface="Arial" panose="020B0604020202020204" pitchFamily="34" charset="0"/>
              <a:buChar char="•"/>
            </a:pPr>
            <a:r>
              <a:rPr lang="en-US" dirty="0"/>
              <a:t>How to Create and Use a Structure Inventory Database</a:t>
            </a:r>
          </a:p>
          <a:p>
            <a:pPr marL="171450" indent="-171450">
              <a:buFont typeface="Arial" panose="020B0604020202020204" pitchFamily="34" charset="0"/>
              <a:buChar char="•"/>
            </a:pPr>
            <a:r>
              <a:rPr lang="en-US" dirty="0"/>
              <a:t>How to Conduct a Tabletop Exercise of the SDRP	</a:t>
            </a:r>
          </a:p>
          <a:p>
            <a:pPr marL="171450" indent="-171450">
              <a:buFont typeface="Arial" panose="020B0604020202020204" pitchFamily="34" charset="0"/>
              <a:buChar char="•"/>
            </a:pPr>
            <a:r>
              <a:rPr lang="en-US" dirty="0"/>
              <a:t>How to Deploy the SDRP When Disaster Occurs</a:t>
            </a:r>
          </a:p>
          <a:p>
            <a:pPr marL="171450" indent="-171450">
              <a:buFont typeface="Arial" panose="020B0604020202020204" pitchFamily="34" charset="0"/>
              <a:buChar char="•"/>
            </a:pPr>
            <a:endParaRPr lang="en-US" dirty="0"/>
          </a:p>
          <a:p>
            <a:pPr marL="457200" indent="-457200">
              <a:buClr>
                <a:srgbClr val="5C5D60"/>
              </a:buClr>
              <a:buAutoNum type="arabicPeriod"/>
            </a:pPr>
            <a:r>
              <a:rPr lang="en-US" dirty="0"/>
              <a:t>Navigate to this link, or use your phone to scan this QR code to download resources and a modifiable SD response plan. . </a:t>
            </a:r>
            <a:r>
              <a:rPr lang="en-US" dirty="0">
                <a:ea typeface="Verdana"/>
              </a:rPr>
              <a:t>Enter your name to Join as Guest.</a:t>
            </a:r>
            <a:r>
              <a:rPr lang="en-US" dirty="0">
                <a:ea typeface="+mn-ea"/>
              </a:rPr>
              <a:t> </a:t>
            </a:r>
            <a:r>
              <a:rPr lang="en-US" dirty="0">
                <a:ea typeface="Verdana"/>
              </a:rPr>
              <a:t>Click "Ok" on Terms of Use. In the Downloads Pod, click the arrow to download each individual item, or click on the three dots to "Download All." If you’re on your phone, you can click on a link and bookmark it. </a:t>
            </a:r>
          </a:p>
          <a:p>
            <a:pPr marL="457200" indent="-457200">
              <a:buClr>
                <a:srgbClr val="5C5D60"/>
              </a:buClr>
              <a:buAutoNum type="arabicPeriod"/>
            </a:pPr>
            <a:r>
              <a:rPr lang="en-US" dirty="0">
                <a:ea typeface="Verdana"/>
              </a:rPr>
              <a:t>A PDF of these slides is also available in the downloads section.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pPr/>
              <a:t>31</a:t>
            </a:fld>
            <a:endParaRPr lang="en-US" dirty="0"/>
          </a:p>
        </p:txBody>
      </p:sp>
    </p:spTree>
    <p:extLst>
      <p:ext uri="{BB962C8B-B14F-4D97-AF65-F5344CB8AC3E}">
        <p14:creationId xmlns:p14="http://schemas.microsoft.com/office/powerpoint/2010/main" val="1296954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482600"/>
            <a:ext cx="2690813" cy="15128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Chad</a:t>
            </a:r>
          </a:p>
          <a:p>
            <a:pPr marL="0" indent="0">
              <a:buFont typeface="Arial" panose="020B0604020202020204" pitchFamily="34" charset="0"/>
              <a:buNone/>
            </a:pPr>
            <a:endParaRPr lang="en-US" dirty="0"/>
          </a:p>
          <a:p>
            <a:pPr indent="-342900"/>
            <a:r>
              <a:rPr lang="en-US" dirty="0"/>
              <a:t>Develop a list or property database of structures most vulnerable to SD. </a:t>
            </a:r>
          </a:p>
          <a:p>
            <a:pPr indent="-342900"/>
            <a:r>
              <a:rPr lang="en-US" b="1" dirty="0">
                <a:solidFill>
                  <a:schemeClr val="tx2"/>
                </a:solidFill>
              </a:rPr>
              <a:t>Best practice: </a:t>
            </a:r>
            <a:r>
              <a:rPr lang="en-US" dirty="0"/>
              <a:t>Pre-populate the SDE Tool</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4143587" y="9119474"/>
            <a:ext cx="3169920" cy="480060"/>
          </a:xfrm>
          <a:prstGeom prst="rect">
            <a:avLst/>
          </a:prstGeom>
        </p:spPr>
        <p:txBody>
          <a:bodyPr/>
          <a:lstStyle/>
          <a:p>
            <a:pPr defTabSz="474254">
              <a:defRPr/>
            </a:pPr>
            <a:fld id="{4BAF53EF-993C-FF42-8B62-CEF57763A78D}" type="slidenum">
              <a:rPr lang="en-US" sz="1200">
                <a:solidFill>
                  <a:prstClr val="black"/>
                </a:solidFill>
                <a:latin typeface="Calibri"/>
              </a:rPr>
              <a:pPr defTabSz="474254">
                <a:defRPr/>
              </a:pPr>
              <a:t>32</a:t>
            </a:fld>
            <a:endParaRPr lang="en-US" sz="1200" dirty="0">
              <a:solidFill>
                <a:prstClr val="black"/>
              </a:solidFill>
              <a:latin typeface="Calibri"/>
            </a:endParaRPr>
          </a:p>
        </p:txBody>
      </p:sp>
    </p:spTree>
    <p:extLst>
      <p:ext uri="{BB962C8B-B14F-4D97-AF65-F5344CB8AC3E}">
        <p14:creationId xmlns:p14="http://schemas.microsoft.com/office/powerpoint/2010/main" val="4232343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a:p>
            <a:endParaRPr lang="en-US" dirty="0"/>
          </a:p>
          <a:p>
            <a:r>
              <a:rPr lang="en-US" dirty="0"/>
              <a:t>Communities regularly have post-disaster contracts </a:t>
            </a:r>
          </a:p>
          <a:p>
            <a:r>
              <a:rPr lang="en-US" dirty="0"/>
              <a:t>Contractors used frequently for Hurricane Ida in Louisiana</a:t>
            </a:r>
          </a:p>
          <a:p>
            <a:r>
              <a:rPr lang="en-US" dirty="0"/>
              <a:t>What GOHSEP and FEMA training are resources are available to Louisiana communities if they want to secure a pre-positioned contract?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428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fld id="{4BAF53EF-993C-FF42-8B62-CEF57763A78D}" type="slidenum">
              <a:rPr lang="en-US" smtClean="0"/>
              <a:t>34</a:t>
            </a:fld>
            <a:endParaRPr lang="en-US" dirty="0"/>
          </a:p>
        </p:txBody>
      </p:sp>
    </p:spTree>
    <p:extLst>
      <p:ext uri="{BB962C8B-B14F-4D97-AF65-F5344CB8AC3E}">
        <p14:creationId xmlns:p14="http://schemas.microsoft.com/office/powerpoint/2010/main" val="980201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4BAF53EF-993C-FF42-8B62-CEF57763A78D}" type="slidenum">
              <a:rPr lang="en-US" smtClean="0"/>
              <a:t>35</a:t>
            </a:fld>
            <a:endParaRPr lang="en-US" dirty="0"/>
          </a:p>
        </p:txBody>
      </p:sp>
    </p:spTree>
    <p:extLst>
      <p:ext uri="{BB962C8B-B14F-4D97-AF65-F5344CB8AC3E}">
        <p14:creationId xmlns:p14="http://schemas.microsoft.com/office/powerpoint/2010/main" val="13598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22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482600"/>
            <a:ext cx="2690813" cy="151288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disaster strikes, many communities have hundreds, if not thousands, of structures needing repair. Effective rebuilding ensures structures are more protected from future damage by following locally-adopted codes and standards. DRRA 1206 authorizes FEMA to provide communities approved for Public Assistance funding following a presidentially-declared disaster with the resources needed to effectively administer and enforce building codes and floodplain management regulations (e.g., substantial damage assessments or determinations, permitting, etc.) — increasing the speed of recovery and enhancing National Flood Insurance Program (NFIP) compliance. NOTE: NFIP participating communities are required to adhere to their locally-adopted regulations to remain in good standing. </a:t>
            </a:r>
            <a:endParaRPr lang="en-US" b="1" dirty="0"/>
          </a:p>
          <a:p>
            <a:endParaRPr lang="en-US" b="1" dirty="0"/>
          </a:p>
          <a:p>
            <a:pPr marL="177845" marR="0" lvl="0" indent="-17784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E1F"/>
                </a:solidFill>
                <a:latin typeface="EJPCDO+ArialMT"/>
              </a:rPr>
              <a:t>Disaster Recovery Reform Act of 2018 (DRRA), amended Sections 402 and 406 of the Robert T. Stafford Disaster Relief and Emergency Assistance Act (Stafford Act), and authorized FEMA to “provide assistance to state and local governments for building code and floodplain administration and enforcement, calls out specifically inspections for substantial damage compliance. </a:t>
            </a:r>
            <a:endParaRPr lang="en-US" dirty="0"/>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4143587" y="9119474"/>
            <a:ext cx="3169920" cy="480060"/>
          </a:xfrm>
          <a:prstGeom prst="rect">
            <a:avLst/>
          </a:prstGeom>
        </p:spPr>
        <p:txBody>
          <a:bodyPr/>
          <a:lstStyle/>
          <a:p>
            <a:pPr defTabSz="474254">
              <a:defRPr/>
            </a:pPr>
            <a:fld id="{4BAF53EF-993C-FF42-8B62-CEF57763A78D}" type="slidenum">
              <a:rPr lang="en-US" sz="1200">
                <a:solidFill>
                  <a:prstClr val="black"/>
                </a:solidFill>
                <a:latin typeface="Calibri"/>
              </a:rPr>
              <a:pPr defTabSz="474254">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302146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dirty="0"/>
          </a:p>
        </p:txBody>
      </p:sp>
    </p:spTree>
    <p:extLst>
      <p:ext uri="{BB962C8B-B14F-4D97-AF65-F5344CB8AC3E}">
        <p14:creationId xmlns:p14="http://schemas.microsoft.com/office/powerpoint/2010/main" val="159389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the eligible work bullets are not all-inclusive. For a longer list, please see the policy. </a:t>
            </a:r>
            <a:r>
              <a:rPr lang="en-US" sz="1200" b="0" i="0" u="none" strike="noStrike" kern="1200" baseline="0" dirty="0">
                <a:solidFill>
                  <a:schemeClr val="tx1"/>
                </a:solidFill>
                <a:latin typeface="+mn-lt"/>
                <a:ea typeface="+mn-ea"/>
                <a:cs typeface="+mn-cs"/>
              </a:rPr>
              <a:t>Activities not listed in the policy will be evaluated on a case-by-case basis.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dirty="0"/>
          </a:p>
        </p:txBody>
      </p:sp>
    </p:spTree>
    <p:extLst>
      <p:ext uri="{BB962C8B-B14F-4D97-AF65-F5344CB8AC3E}">
        <p14:creationId xmlns:p14="http://schemas.microsoft.com/office/powerpoint/2010/main" val="91356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Nathan &amp; Eddie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dirty="0"/>
          </a:p>
        </p:txBody>
      </p:sp>
    </p:spTree>
    <p:extLst>
      <p:ext uri="{BB962C8B-B14F-4D97-AF65-F5344CB8AC3E}">
        <p14:creationId xmlns:p14="http://schemas.microsoft.com/office/powerpoint/2010/main" val="343674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Nathan &amp; Eddie</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Slide Objective: </a:t>
            </a:r>
            <a:r>
              <a:rPr lang="en-US" sz="1200" kern="1200" dirty="0">
                <a:solidFill>
                  <a:schemeClr val="tx1"/>
                </a:solidFill>
                <a:effectLst/>
                <a:latin typeface="+mn-lt"/>
                <a:ea typeface="+mn-ea"/>
                <a:cs typeface="+mn-cs"/>
              </a:rPr>
              <a:t>Provide an overview of community requirements to receive support </a:t>
            </a:r>
          </a:p>
          <a:p>
            <a:pPr marL="0" lvl="0" indent="0">
              <a:buFont typeface="Arial" panose="020B0604020202020204" pitchFamily="34" charset="0"/>
              <a:buNone/>
            </a:pPr>
            <a:endParaRPr lang="en-US" sz="1200" b="1" kern="1200" dirty="0">
              <a:solidFill>
                <a:schemeClr val="tx1"/>
              </a:solidFill>
              <a:effectLst/>
              <a:highlight>
                <a:srgbClr val="FFFF00"/>
              </a:highlight>
              <a:latin typeface="+mn-lt"/>
              <a:ea typeface="+mn-ea"/>
              <a:cs typeface="+mn-cs"/>
            </a:endParaRPr>
          </a:p>
          <a:p>
            <a:pPr marL="0" lvl="0" indent="0">
              <a:buFont typeface="Arial" panose="020B0604020202020204" pitchFamily="34" charset="0"/>
              <a:buNone/>
            </a:pPr>
            <a:r>
              <a:rPr lang="en-US" sz="1200" b="1" kern="1200" dirty="0">
                <a:solidFill>
                  <a:schemeClr val="tx1"/>
                </a:solidFill>
                <a:effectLst/>
                <a:highlight>
                  <a:srgbClr val="FFFF00"/>
                </a:highlight>
                <a:latin typeface="+mn-lt"/>
                <a:ea typeface="+mn-ea"/>
                <a:cs typeface="+mn-cs"/>
              </a:rPr>
              <a:t>FEMA provides technical assistance to individuals using PA Grants Manager and Grants Portal via a Help Line at 1-866-337-8448 and email correspondence at FEMA-Recovery-PA-Grants@fema.dhs.gov.</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Communities must submit their applications for reimbursement and all supporting documentation through the </a:t>
            </a:r>
            <a:r>
              <a:rPr lang="en-US" sz="1200" u="none" kern="1200" dirty="0">
                <a:solidFill>
                  <a:schemeClr val="tx1"/>
                </a:solidFill>
                <a:effectLst/>
                <a:latin typeface="+mn-lt"/>
                <a:ea typeface="+mn-ea"/>
                <a:cs typeface="+mn-cs"/>
                <a:hlinkClick r:id="rId3"/>
              </a:rPr>
              <a:t>PA Grants Portal</a:t>
            </a:r>
            <a:r>
              <a:rPr lang="en-US" sz="1200" u="none"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receive funding, applicants must submit the following documentation to FEMA:</a:t>
            </a:r>
          </a:p>
          <a:p>
            <a:pPr marL="685800" lvl="1" indent="-228600">
              <a:buFont typeface="+mj-lt"/>
              <a:buAutoNum type="arabicPeriod"/>
            </a:pPr>
            <a:r>
              <a:rPr lang="en-US" sz="1200" kern="1200" dirty="0">
                <a:solidFill>
                  <a:schemeClr val="tx1"/>
                </a:solidFill>
                <a:effectLst/>
                <a:latin typeface="+mn-lt"/>
                <a:ea typeface="+mn-ea"/>
                <a:cs typeface="+mn-cs"/>
              </a:rPr>
              <a:t>All supporting documentation necessary to demonstrate work completed or estimated task and cost for work to be completed.</a:t>
            </a:r>
          </a:p>
          <a:p>
            <a:pPr marL="685800" lvl="1" indent="-228600">
              <a:buFont typeface="+mj-lt"/>
              <a:buAutoNum type="arabicPeriod"/>
            </a:pPr>
            <a:r>
              <a:rPr lang="en-US" sz="1200" kern="1200" dirty="0">
                <a:solidFill>
                  <a:schemeClr val="tx1"/>
                </a:solidFill>
                <a:effectLst/>
                <a:latin typeface="+mn-lt"/>
                <a:ea typeface="+mn-ea"/>
                <a:cs typeface="+mn-cs"/>
              </a:rPr>
              <a:t>All documentation associated with work that was completed through an Emergency Management Assistance Compact (EMAC) resource request or intrastate/interlocal mutual aid request.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could include a cost breakdown of total costs, the applicant’s accounting of expenditures, procurement documents, or any documentation that allows FEMA to validate the work performed.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documentation is needed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Demonstrate completed work,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Demonstrate location of work,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Validate EMAC resource requests or intrastate/interlocal mutual aid requests.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Again, these are the community requirements in order to receive support under DRRA 1206.</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3839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Chad</a:t>
            </a:r>
          </a:p>
          <a:p>
            <a:endParaRPr lang="en-US" dirty="0"/>
          </a:p>
          <a:p>
            <a:r>
              <a:rPr lang="en-US" dirty="0"/>
              <a:t>Being able to conduct these SD inspections quickly after a disaster is key to ensuring that citizens know any rebuilding requirements before they start to make repairs on their home. </a:t>
            </a:r>
          </a:p>
          <a:p>
            <a:endParaRPr lang="en-US" dirty="0"/>
          </a:p>
          <a:p>
            <a:r>
              <a:rPr lang="en-US" dirty="0"/>
              <a:t>In the past…FEMA has helped communities with SD data collection at 100%...but now reimbursable through the policy. So people want to know will FEMA still be doing/helping with these inspections? It is possible—see page 8, Direct Assistance through FIMA’s SD Data Collection Contract, but we strongly recommend communities position themselves to be able to conduct or contract out on their own for inspections. It’s will likely be faster and cost less money than going this direct assistance route.</a:t>
            </a:r>
          </a:p>
          <a:p>
            <a:endParaRPr lang="en-US" dirty="0"/>
          </a:p>
          <a:p>
            <a:r>
              <a:rPr lang="en-US" dirty="0"/>
              <a:t>More on Direct Assistance…</a:t>
            </a:r>
          </a:p>
          <a:p>
            <a:endParaRPr lang="en-US" dirty="0"/>
          </a:p>
          <a:p>
            <a:endParaRPr lang="en-US" dirty="0"/>
          </a:p>
          <a:p>
            <a:r>
              <a:rPr lang="en-US" dirty="0"/>
              <a:t>Page 8 of the policy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Inspection contract assistance may be available to support communities in cases where the State, Tribal, Territorial and local government lack the capability to perform or contract for eligible substantial damage data collection related efforts due to the extreme catastrophic nature of an event or a demonstrated lack of resources.</a:t>
            </a:r>
          </a:p>
          <a:p>
            <a:endParaRPr lang="en-US" dirty="0"/>
          </a:p>
          <a:p>
            <a:pPr>
              <a:lnSpc>
                <a:spcPct val="120000"/>
              </a:lnSpc>
              <a:spcBef>
                <a:spcPts val="0"/>
              </a:spcBef>
            </a:pPr>
            <a:r>
              <a:rPr lang="en-US" dirty="0"/>
              <a:t>Must submit a request in writing to the State, which will review and, if warranted, submit the request to the Regional Administrator which shall include: reasons why the government cannot perform or contract for the work, a free from damages/indemnity agreement, and agreement for the non-federal cost-share.</a:t>
            </a:r>
          </a:p>
          <a:p>
            <a:pPr>
              <a:lnSpc>
                <a:spcPct val="120000"/>
              </a:lnSpc>
              <a:spcBef>
                <a:spcPts val="0"/>
              </a:spcBef>
            </a:pPr>
            <a:r>
              <a:rPr lang="en-US" dirty="0"/>
              <a:t>Subject to Permanent Work cost-share. </a:t>
            </a:r>
          </a:p>
          <a:p>
            <a:pPr>
              <a:lnSpc>
                <a:spcPct val="120000"/>
              </a:lnSpc>
              <a:spcBef>
                <a:spcPts val="0"/>
              </a:spcBef>
            </a:pPr>
            <a:r>
              <a:rPr lang="en-US" dirty="0"/>
              <a:t>Assistance for work provided under FEMA’s Substantial Damage Data Collection Contract cannot also be reimbursed through the PA program. Other work and costs can be.</a:t>
            </a:r>
          </a:p>
          <a:p>
            <a:pPr>
              <a:lnSpc>
                <a:spcPct val="120000"/>
              </a:lnSpc>
              <a:spcBef>
                <a:spcPts val="0"/>
              </a:spcBef>
            </a:pPr>
            <a:endParaRPr lang="en-US" dirty="0"/>
          </a:p>
          <a:p>
            <a:pPr>
              <a:lnSpc>
                <a:spcPct val="120000"/>
              </a:lnSpc>
              <a:spcBef>
                <a:spcPts val="0"/>
              </a:spcBef>
            </a:pPr>
            <a:r>
              <a:rPr lang="en-US" sz="1200" dirty="0"/>
              <a:t>Part D, Direct Assistance, in the policy is not connected to FEMA Public Assistance. Inspection contract assistance may be available due to extreme nature/lack of resources. </a:t>
            </a:r>
          </a:p>
          <a:p>
            <a:pPr>
              <a:lnSpc>
                <a:spcPct val="120000"/>
              </a:lnSpc>
              <a:spcBef>
                <a:spcPts val="0"/>
              </a:spcBef>
            </a:pPr>
            <a:r>
              <a:rPr lang="en-US" sz="1200" dirty="0"/>
              <a:t>Communities must submit a written request to the state (who will review) and submit to the RA –must include a justification, a free from damages/indemnity agreement, and an agreement for the non-federal cost share.</a:t>
            </a:r>
          </a:p>
          <a:p>
            <a:pPr>
              <a:lnSpc>
                <a:spcPct val="120000"/>
              </a:lnSpc>
              <a:spcBef>
                <a:spcPts val="0"/>
              </a:spcBef>
            </a:pPr>
            <a:r>
              <a:rPr lang="en-US" sz="1200" dirty="0"/>
              <a:t>The fastest, most cost-effective route for communities to take will be to position themselves to be able to conduct or contract out on their own for inspections. This takes planning, so make sure your community has a substantial damage SOP in place now.</a:t>
            </a:r>
          </a:p>
          <a:p>
            <a:pPr>
              <a:lnSpc>
                <a:spcPct val="120000"/>
              </a:lnSpc>
              <a:spcBef>
                <a:spcPts val="0"/>
              </a:spcBef>
            </a:pP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dirty="0"/>
          </a:p>
        </p:txBody>
      </p:sp>
    </p:spTree>
    <p:extLst>
      <p:ext uri="{BB962C8B-B14F-4D97-AF65-F5344CB8AC3E}">
        <p14:creationId xmlns:p14="http://schemas.microsoft.com/office/powerpoint/2010/main" val="66221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building, person, outdoor, ground&#10;&#10;Description automatically generated">
            <a:extLst>
              <a:ext uri="{FF2B5EF4-FFF2-40B4-BE49-F238E27FC236}">
                <a16:creationId xmlns:a16="http://schemas.microsoft.com/office/drawing/2014/main" id="{EE678C4D-5430-866C-6FDC-D8B8C38E4B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
          <a:stretch/>
        </p:blipFill>
        <p:spPr>
          <a:xfrm>
            <a:off x="1" y="0"/>
            <a:ext cx="12198214"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5999" y="0"/>
            <a:ext cx="6102216"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Federal Emergency Management Agency	 </a:t>
            </a:r>
            <a:fld id="{8FCC257D-A786-9244-9E17-CE618C8B927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0226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374059"/>
            <a:ext cx="10715627" cy="365125"/>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2BE564A2-0BDB-6508-9377-CD4B4F77E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F6954497-62B3-198E-40D1-FABE5D8A04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19942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17789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000767"/>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000768"/>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43731"/>
            <a:ext cx="10715627" cy="23553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40DCBEED-11DF-0A45-E575-B82FA5C302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A1F59142-25BA-331D-DBE0-F4903206DFF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44152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rt with 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3A79E-9B57-822F-8392-42A901D7F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D9476E5F-4380-FDDD-181E-1C4A9058158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pic>
        <p:nvPicPr>
          <p:cNvPr id="2" name="Picture 1" descr="A picture containing tree, outdoor&#10;&#10;Description automatically generated">
            <a:extLst>
              <a:ext uri="{FF2B5EF4-FFF2-40B4-BE49-F238E27FC236}">
                <a16:creationId xmlns:a16="http://schemas.microsoft.com/office/drawing/2014/main" id="{FE861EFA-5883-C6A1-2A75-BB91761E1E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6557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with title (3)">
    <p:spTree>
      <p:nvGrpSpPr>
        <p:cNvPr id="1" name=""/>
        <p:cNvGrpSpPr/>
        <p:nvPr/>
      </p:nvGrpSpPr>
      <p:grpSpPr>
        <a:xfrm>
          <a:off x="0" y="0"/>
          <a:ext cx="0" cy="0"/>
          <a:chOff x="0" y="0"/>
          <a:chExt cx="0" cy="0"/>
        </a:xfrm>
      </p:grpSpPr>
      <p:pic>
        <p:nvPicPr>
          <p:cNvPr id="3" name="Picture 2" descr="A picture containing building, person, outdoor, ground&#10;&#10;Description automatically generated">
            <a:extLst>
              <a:ext uri="{FF2B5EF4-FFF2-40B4-BE49-F238E27FC236}">
                <a16:creationId xmlns:a16="http://schemas.microsoft.com/office/drawing/2014/main" id="{D0805DEA-FC18-B1A9-3BFB-18C1C30265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DA3A79E-9B57-822F-8392-42A901D7FD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D9476E5F-4380-FDDD-181E-1C4A9058158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04610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278915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7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20" name="Picture 19">
            <a:extLst>
              <a:ext uri="{FF2B5EF4-FFF2-40B4-BE49-F238E27FC236}">
                <a16:creationId xmlns:a16="http://schemas.microsoft.com/office/drawing/2014/main" id="{3702FDD0-B006-4FDC-B9B6-C78298A321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86106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4" name="Picture 3" descr="A person sitting in a living room&#10;&#10;Description automatically generated">
            <a:extLst>
              <a:ext uri="{FF2B5EF4-FFF2-40B4-BE49-F238E27FC236}">
                <a16:creationId xmlns:a16="http://schemas.microsoft.com/office/drawing/2014/main" id="{8F729C56-269E-C520-DC49-625D3588CA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37"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2"/>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dirty="0"/>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3113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pic>
        <p:nvPicPr>
          <p:cNvPr id="12" name="Picture 11">
            <a:extLst>
              <a:ext uri="{FF2B5EF4-FFF2-40B4-BE49-F238E27FC236}">
                <a16:creationId xmlns:a16="http://schemas.microsoft.com/office/drawing/2014/main" id="{FF7D7758-34DB-E3F1-BC9C-F10C6CF68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16" name="Footer Placeholder 10">
            <a:extLst>
              <a:ext uri="{FF2B5EF4-FFF2-40B4-BE49-F238E27FC236}">
                <a16:creationId xmlns:a16="http://schemas.microsoft.com/office/drawing/2014/main" id="{B001C7B3-A7EB-375C-E0D1-8051F6CB4D08}"/>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5188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8166"/>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16297" y="1610331"/>
            <a:ext cx="5129793" cy="3923693"/>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619124" y="692681"/>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5" name="Picture 4">
            <a:extLst>
              <a:ext uri="{FF2B5EF4-FFF2-40B4-BE49-F238E27FC236}">
                <a16:creationId xmlns:a16="http://schemas.microsoft.com/office/drawing/2014/main" id="{980BF7B7-9286-36AB-BA0A-99C0179196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6" name="Footer Placeholder 10">
            <a:extLst>
              <a:ext uri="{FF2B5EF4-FFF2-40B4-BE49-F238E27FC236}">
                <a16:creationId xmlns:a16="http://schemas.microsoft.com/office/drawing/2014/main" id="{8928534B-1CB8-DD24-F29E-44F4D95D3F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Federal Emergency Management Agency	 </a:t>
            </a:r>
            <a:fld id="{8FCC257D-A786-9244-9E17-CE618C8B927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336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89194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4/23/2024</a:t>
            </a:fld>
            <a:endParaRPr lang="en-US" dirty="0"/>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77207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152408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00432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152408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38194" y="1004329"/>
            <a:ext cx="5104814"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61149"/>
            <a:ext cx="10715627" cy="226829"/>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3" name="Footer Placeholder 10">
            <a:extLst>
              <a:ext uri="{FF2B5EF4-FFF2-40B4-BE49-F238E27FC236}">
                <a16:creationId xmlns:a16="http://schemas.microsoft.com/office/drawing/2014/main" id="{8126FD04-1A0A-358E-A8B6-5FF82E5A05A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	 </a:t>
            </a:r>
            <a:fld id="{8FCC257D-A786-9244-9E17-CE618C8B9275}" type="slidenum">
              <a:rPr lang="en-US" smtClean="0">
                <a:solidFill>
                  <a:srgbClr val="5A5B5D"/>
                </a:solidFill>
              </a:rPr>
              <a:pPr/>
              <a:t>‹#›</a:t>
            </a:fld>
            <a:endParaRPr lang="en-US" dirty="0">
              <a:solidFill>
                <a:srgbClr val="5A5B5D"/>
              </a:solidFill>
            </a:endParaRPr>
          </a:p>
        </p:txBody>
      </p:sp>
      <p:pic>
        <p:nvPicPr>
          <p:cNvPr id="7" name="Picture 6">
            <a:extLst>
              <a:ext uri="{FF2B5EF4-FFF2-40B4-BE49-F238E27FC236}">
                <a16:creationId xmlns:a16="http://schemas.microsoft.com/office/drawing/2014/main" id="{301DD2CE-BDF9-2AD1-04F3-6D95853FE3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184" y="5958625"/>
            <a:ext cx="1792740" cy="638839"/>
          </a:xfrm>
          <a:prstGeom prst="rect">
            <a:avLst/>
          </a:prstGeom>
        </p:spPr>
      </p:pic>
    </p:spTree>
    <p:extLst>
      <p:ext uri="{BB962C8B-B14F-4D97-AF65-F5344CB8AC3E}">
        <p14:creationId xmlns:p14="http://schemas.microsoft.com/office/powerpoint/2010/main" val="146061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8189" y="426314"/>
            <a:ext cx="10715627" cy="258020"/>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833482"/>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001487"/>
            <a:ext cx="10715627" cy="4655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50" r:id="rId4"/>
    <p:sldLayoutId id="2147483651" r:id="rId5"/>
    <p:sldLayoutId id="2147483670" r:id="rId6"/>
    <p:sldLayoutId id="2147483652" r:id="rId7"/>
    <p:sldLayoutId id="2147483668" r:id="rId8"/>
    <p:sldLayoutId id="2147483653" r:id="rId9"/>
    <p:sldLayoutId id="2147483681" r:id="rId10"/>
    <p:sldLayoutId id="2147483654" r:id="rId11"/>
    <p:sldLayoutId id="2147483659" r:id="rId12"/>
    <p:sldLayoutId id="2147483658" r:id="rId13"/>
    <p:sldLayoutId id="2147483680" r:id="rId14"/>
    <p:sldLayoutId id="2147483679" r:id="rId15"/>
    <p:sldLayoutId id="2147483660" r:id="rId16"/>
    <p:sldLayoutId id="2147483686"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hyperlink" Target="https://legis.la.gov/legis/Law.aspx?d=9565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s://www.orlandosentinel.com/2024/01/12/thousands-of-florida-homes-flood-repeatedly-youre-not-allowed-to-know-which-ones/" TargetMode="External"/><Relationship Id="rId3" Type="http://schemas.openxmlformats.org/officeDocument/2006/relationships/hyperlink" Target="https://www.houstonchronicle.com/business/article/Flood-Games-How-victims-local-officials-and-an-13031069.php" TargetMode="External"/><Relationship Id="rId7" Type="http://schemas.openxmlformats.org/officeDocument/2006/relationships/hyperlink" Target="https://www.theadvocate.com/baton_rouge/news/article_421d3f32-b50f-11eb-bb8a-e3997561b282.amp.html" TargetMode="External"/><Relationship Id="rId12" Type="http://schemas.openxmlformats.org/officeDocument/2006/relationships/image" Target="../media/image29.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6.jpeg"/><Relationship Id="rId11" Type="http://schemas.openxmlformats.org/officeDocument/2006/relationships/hyperlink" Target="https://www.app.com/story/news/local/ocean-county/sandy-recovery/2022/02/01/toms-river-nj-sandy-homes-deemed-substantially-damaged-can-be-appealed/9238472002/" TargetMode="External"/><Relationship Id="rId5" Type="http://schemas.openxmlformats.org/officeDocument/2006/relationships/hyperlink" Target="https://www.nytimes.com/2020/04/09/climate/fema-flood-insurance.html" TargetMode="External"/><Relationship Id="rId15" Type="http://schemas.openxmlformats.org/officeDocument/2006/relationships/hyperlink" Target="https://www.postandcourier.com/hurricanewire/charleston-failed-to-properly-identify-flood-damages-leaving-homes-and-buyers-unprotected/article_8384ac3e-9771-11e9-a51e-bb617e99cc9b.html" TargetMode="External"/><Relationship Id="rId10" Type="http://schemas.openxmlformats.org/officeDocument/2006/relationships/image" Target="../media/image28.png"/><Relationship Id="rId4" Type="http://schemas.openxmlformats.org/officeDocument/2006/relationships/image" Target="../media/image25.jpeg"/><Relationship Id="rId9" Type="http://schemas.openxmlformats.org/officeDocument/2006/relationships/hyperlink" Target="https://www.savannahnow.com/story/news/2016/06/18/home-builders-chatham-flood-ordinance-will-sink-property-values/13923003007/" TargetMode="External"/><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miamiherald.com/news/local/environment/article287144690.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headvocate.com/baton_rouge/news/article_421d3f32-b50f-11eb-bb8a-e3997561b282.amp.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fema.gov/grants/mitigation/floods" TargetMode="External"/><Relationship Id="rId7" Type="http://schemas.openxmlformats.org/officeDocument/2006/relationships/hyperlink" Target="https://www.fema.gov/sites/default/files/documents/fema_hma-program-policy-guide_032023.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fema.gov/grants/mitigation/flood-mitigation-assistance/swift-current" TargetMode="External"/><Relationship Id="rId5" Type="http://schemas.openxmlformats.org/officeDocument/2006/relationships/hyperlink" Target="https://www.fema.gov/grants/mitigation/hazard-mitigation" TargetMode="External"/><Relationship Id="rId4" Type="http://schemas.openxmlformats.org/officeDocument/2006/relationships/hyperlink" Target="https://www.fema.gov/grants/mitigation/building-resilient-infrastructure-communities" TargetMode="External"/><Relationship Id="rId9" Type="http://schemas.openxmlformats.org/officeDocument/2006/relationships/hyperlink" Target="https://www.fema.gov/floodplain-management/financial-help/increased-cost-complian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64_1673CC28.xm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earthquakes.utah.gov/magna-quake/#gallery-image/1"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theadvocate.com/baton_rouge/multimedia/photos/photos-bluff-road-area-flooding-in-ascension-parish/collection_df5d99f4-bcf3-11eb-8429-5f1aa7b63176.html#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tennessean.com/story/news/local/2021/09/02/video-shows-how-fast-water-rose-waverly-tennesee-floods/5699548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hyperlink" Target="https://www.pbs.org/newshour/show/it-looks-like-a-war-zone-hurricane-ida-floods-louisianas-plaquemines-paris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inspectlafourche.com/" TargetMode="Externa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6abc.com/delaware-county-recovery-storm-damage-ida-flood-waters/1102805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wymt.com/2022/07/28/people-letcher-county-shock-after-flood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kbzk.com/news/photo-galleries/gallery-june-2022-southern-montana-flooding#id7" TargetMode="Externa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thv11.com/article/news/local/jacksonville-arkansas-tornado-damage-update/91-9ce5eecf-da39-4088-a79a-112cdb780ae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fema.gov/sites/default/files/documents/fema_drcc-section-1206-faq-volume-2.pdf"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s://www.fema.gov/sites/default/files/documents/fema_drcc-section-1206-faq-volume-2.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fema.cosocloud.com/sdrp/" TargetMode="Externa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hyperlink" Target="https://www.fema.gov/sites/default/files/documents/fema_applying-for-building-code-administration-and-enforcement-reimbursement-through-public-assistance.pdf" TargetMode="External"/><Relationship Id="rId13" Type="http://schemas.openxmlformats.org/officeDocument/2006/relationships/hyperlink" Target="https://gohsep.la.gov/divisions/public-assistance/" TargetMode="External"/><Relationship Id="rId18" Type="http://schemas.openxmlformats.org/officeDocument/2006/relationships/hyperlink" Target="https://www.firstrespondertraining.gov/frts/npccatalog?id=2079" TargetMode="External"/><Relationship Id="rId3" Type="http://schemas.openxmlformats.org/officeDocument/2006/relationships/hyperlink" Target="https://www.fema.gov/assistance/public/policy-guidance-fact-sheets/section-1206-building-code-and-floodplain-management-administration-and" TargetMode="External"/><Relationship Id="rId21" Type="http://schemas.openxmlformats.org/officeDocument/2006/relationships/hyperlink" Target="https://www.youtube.com/channel/UCIJp91Ds2IaVlR1t8uXcEKg" TargetMode="External"/><Relationship Id="rId7" Type="http://schemas.openxmlformats.org/officeDocument/2006/relationships/hyperlink" Target="https://www.fema.gov/sites/default/files/documents/fema_drra-1206-companion-document.pdf" TargetMode="External"/><Relationship Id="rId12" Type="http://schemas.openxmlformats.org/officeDocument/2006/relationships/hyperlink" Target="https://www.fema.gov/emergency-managers/risk-management/building-science/substantial-damage-estimator-tool" TargetMode="External"/><Relationship Id="rId17" Type="http://schemas.openxmlformats.org/officeDocument/2006/relationships/hyperlink" Target="https://www.floods.org/training-center/online-training/asfpm-on-demand-learning/nfip101/" TargetMode="External"/><Relationship Id="rId2" Type="http://schemas.openxmlformats.org/officeDocument/2006/relationships/notesSlide" Target="../notesSlides/notesSlide35.xml"/><Relationship Id="rId16" Type="http://schemas.openxmlformats.org/officeDocument/2006/relationships/hyperlink" Target="https://www.youtube.com/playlist?list=PL720Kw_OojlKaUGLcplGiC2Gw9-lutGHt" TargetMode="External"/><Relationship Id="rId20" Type="http://schemas.openxmlformats.org/officeDocument/2006/relationships/hyperlink" Target="https://training.fema.gov/is/courseoverview.aspx?code=IS-285&amp;lang=en" TargetMode="External"/><Relationship Id="rId1" Type="http://schemas.openxmlformats.org/officeDocument/2006/relationships/slideLayout" Target="../slideLayouts/slideLayout4.xml"/><Relationship Id="rId6" Type="http://schemas.openxmlformats.org/officeDocument/2006/relationships/hyperlink" Target="https://www.fema.gov/sites/default/files/documents/fema_drcc-section-1206-faq-volume-2.pdf" TargetMode="External"/><Relationship Id="rId11" Type="http://schemas.openxmlformats.org/officeDocument/2006/relationships/hyperlink" Target="https://www.fema.gov/sites/default/files/2020-08/fema_p_758_complete_r3_0.pdf" TargetMode="External"/><Relationship Id="rId5" Type="http://schemas.openxmlformats.org/officeDocument/2006/relationships/hyperlink" Target="https://www.fema.gov/sites/default/files/documents/fema_drcc-section-1206-faq-volume-1.pdf" TargetMode="External"/><Relationship Id="rId15" Type="http://schemas.openxmlformats.org/officeDocument/2006/relationships/hyperlink" Target="http://wwwsp.dotd.la.gov/Inside_LaDOTD/Divisions/Engineering/Public_Works/NFIP/Pages/Trainings.aspx" TargetMode="External"/><Relationship Id="rId10" Type="http://schemas.openxmlformats.org/officeDocument/2006/relationships/hyperlink" Target="https://www.fema.gov/sites/default/files/2020-07/fema_p213_08232018.pdf" TargetMode="External"/><Relationship Id="rId19" Type="http://schemas.openxmlformats.org/officeDocument/2006/relationships/hyperlink" Target="https://training.fema.gov/is/courseoverview.aspx?code=IS-284.a&amp;lang=en" TargetMode="External"/><Relationship Id="rId4" Type="http://schemas.openxmlformats.org/officeDocument/2006/relationships/hyperlink" Target="https://www.fema.gov/sites/default/files/documents/fema_building-code-floodplain-management-drra-1206_policy_10-15-2020_0.pdf" TargetMode="External"/><Relationship Id="rId9" Type="http://schemas.openxmlformats.org/officeDocument/2006/relationships/hyperlink" Target="https://youtu.be/rMHz85943gg?si=-1IyPT3HSUVLQzAB" TargetMode="External"/><Relationship Id="rId14" Type="http://schemas.openxmlformats.org/officeDocument/2006/relationships/hyperlink" Target="https://louisianapa.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mailto:eddie.williams@fema.dhs.gov" TargetMode="External"/><Relationship Id="rId3" Type="http://schemas.openxmlformats.org/officeDocument/2006/relationships/hyperlink" Target="mailto:Nathan.gary@la.gov" TargetMode="External"/><Relationship Id="rId7" Type="http://schemas.openxmlformats.org/officeDocument/2006/relationships/hyperlink" Target="mailto:rebecca.dake@fema.dhs.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mailto:susan.veillon@la.gov" TargetMode="External"/><Relationship Id="rId5" Type="http://schemas.openxmlformats.org/officeDocument/2006/relationships/hyperlink" Target="mailto:chad.ross@fema.dhs.gov" TargetMode="External"/><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sites/default/files/documents/fema_drra-1206-companion-document.pdf"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CF627-C937-763B-4C94-DE4BF3164AB8}"/>
              </a:ext>
            </a:extLst>
          </p:cNvPr>
          <p:cNvSpPr>
            <a:spLocks noGrp="1"/>
          </p:cNvSpPr>
          <p:nvPr>
            <p:ph type="title"/>
          </p:nvPr>
        </p:nvSpPr>
        <p:spPr>
          <a:xfrm>
            <a:off x="738189" y="1957138"/>
            <a:ext cx="10715627" cy="951166"/>
          </a:xfrm>
        </p:spPr>
        <p:txBody>
          <a:bodyPr>
            <a:normAutofit fontScale="90000"/>
          </a:bodyPr>
          <a:lstStyle/>
          <a:p>
            <a:r>
              <a:rPr lang="en-US" dirty="0">
                <a:latin typeface="+mj-lt"/>
                <a:cs typeface="Times New Roman" panose="02020603050405020304" pitchFamily="18" charset="0"/>
              </a:rPr>
              <a:t>Disaster In Your Floodplain? You’ll Want These </a:t>
            </a:r>
            <a:br>
              <a:rPr lang="en-US" dirty="0">
                <a:latin typeface="+mj-lt"/>
                <a:cs typeface="Times New Roman" panose="02020603050405020304" pitchFamily="18" charset="0"/>
              </a:rPr>
            </a:br>
            <a:r>
              <a:rPr lang="en-US" dirty="0">
                <a:latin typeface="+mj-lt"/>
                <a:cs typeface="Times New Roman" panose="02020603050405020304" pitchFamily="18" charset="0"/>
              </a:rPr>
              <a:t>Public Assistance Dollars</a:t>
            </a:r>
            <a:endParaRPr lang="en-US" b="0" dirty="0">
              <a:latin typeface="+mj-lt"/>
              <a:cs typeface="Times New Roman" panose="02020603050405020304" pitchFamily="18" charset="0"/>
            </a:endParaRPr>
          </a:p>
        </p:txBody>
      </p:sp>
      <p:sp>
        <p:nvSpPr>
          <p:cNvPr id="11" name="Text Placeholder 2">
            <a:extLst>
              <a:ext uri="{FF2B5EF4-FFF2-40B4-BE49-F238E27FC236}">
                <a16:creationId xmlns:a16="http://schemas.microsoft.com/office/drawing/2014/main" id="{D577A8D1-3D86-BF68-5DC3-1A132127D628}"/>
              </a:ext>
            </a:extLst>
          </p:cNvPr>
          <p:cNvSpPr>
            <a:spLocks noGrp="1"/>
          </p:cNvSpPr>
          <p:nvPr>
            <p:ph type="body" sz="quarter" idx="10"/>
          </p:nvPr>
        </p:nvSpPr>
        <p:spPr>
          <a:xfrm>
            <a:off x="745067" y="2917372"/>
            <a:ext cx="10708748" cy="590759"/>
          </a:xfrm>
        </p:spPr>
        <p:txBody>
          <a:bodyPr vert="horz" lIns="91440" tIns="45720" rIns="91440" bIns="45720" rtlCol="0" anchor="t">
            <a:normAutofit/>
          </a:bodyPr>
          <a:lstStyle/>
          <a:p>
            <a:pPr>
              <a:lnSpc>
                <a:spcPct val="142309"/>
              </a:lnSpc>
            </a:pPr>
            <a:r>
              <a:rPr lang="en-US" sz="1400" dirty="0">
                <a:latin typeface="+mn-lt"/>
                <a:ea typeface="Open Sans" panose="020B0606030504020204" pitchFamily="34" charset="0"/>
                <a:cs typeface="Open Sans" panose="020B0606030504020204" pitchFamily="34" charset="0"/>
              </a:rPr>
              <a:t>Louisiana Emergency Management Conference | May 2024</a:t>
            </a:r>
            <a:endParaRPr lang="en-US"/>
          </a:p>
        </p:txBody>
      </p:sp>
    </p:spTree>
    <p:extLst>
      <p:ext uri="{BB962C8B-B14F-4D97-AF65-F5344CB8AC3E}">
        <p14:creationId xmlns:p14="http://schemas.microsoft.com/office/powerpoint/2010/main" val="18993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DDB-A6DE-4D07-4123-2F45EB126B6E}"/>
              </a:ext>
            </a:extLst>
          </p:cNvPr>
          <p:cNvSpPr>
            <a:spLocks noGrp="1"/>
          </p:cNvSpPr>
          <p:nvPr>
            <p:ph type="title"/>
          </p:nvPr>
        </p:nvSpPr>
        <p:spPr/>
        <p:txBody>
          <a:bodyPr/>
          <a:lstStyle/>
          <a:p>
            <a:r>
              <a:rPr lang="en-US" dirty="0"/>
              <a:t>Why Is This Important?</a:t>
            </a:r>
          </a:p>
        </p:txBody>
      </p:sp>
      <p:sp>
        <p:nvSpPr>
          <p:cNvPr id="3" name="Text Placeholder 2">
            <a:extLst>
              <a:ext uri="{FF2B5EF4-FFF2-40B4-BE49-F238E27FC236}">
                <a16:creationId xmlns:a16="http://schemas.microsoft.com/office/drawing/2014/main" id="{7554222C-6664-56FB-BE12-86E8352B3E9A}"/>
              </a:ext>
            </a:extLst>
          </p:cNvPr>
          <p:cNvSpPr>
            <a:spLocks noGrp="1"/>
          </p:cNvSpPr>
          <p:nvPr>
            <p:ph type="body" sz="quarter" idx="10"/>
          </p:nvPr>
        </p:nvSpPr>
        <p:spPr/>
        <p:txBody>
          <a:bodyPr vert="horz" lIns="91440" tIns="45720" rIns="91440" bIns="45720" rtlCol="0" anchor="t">
            <a:normAutofit/>
          </a:bodyPr>
          <a:lstStyle/>
          <a:p>
            <a:pPr>
              <a:lnSpc>
                <a:spcPct val="124521"/>
              </a:lnSpc>
            </a:pPr>
            <a:r>
              <a:rPr lang="en-US" dirty="0"/>
              <a:t>NFIP Participation, stopping the cycle of repeat flood damage, grant funding</a:t>
            </a:r>
            <a:endParaRPr lang="en-US"/>
          </a:p>
        </p:txBody>
      </p:sp>
    </p:spTree>
    <p:extLst>
      <p:ext uri="{BB962C8B-B14F-4D97-AF65-F5344CB8AC3E}">
        <p14:creationId xmlns:p14="http://schemas.microsoft.com/office/powerpoint/2010/main" val="68556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355C07-209A-4A62-BE6C-0A777BEA680E}"/>
              </a:ext>
            </a:extLst>
          </p:cNvPr>
          <p:cNvSpPr>
            <a:spLocks noGrp="1"/>
          </p:cNvSpPr>
          <p:nvPr>
            <p:ph type="title"/>
          </p:nvPr>
        </p:nvSpPr>
        <p:spPr>
          <a:xfrm>
            <a:off x="738189" y="276282"/>
            <a:ext cx="10715627" cy="258020"/>
          </a:xfrm>
        </p:spPr>
        <p:txBody>
          <a:bodyPr>
            <a:normAutofit fontScale="90000"/>
          </a:bodyPr>
          <a:lstStyle/>
          <a:p>
            <a:r>
              <a:rPr lang="en-US" dirty="0"/>
              <a:t>NFIP-participating communities are required to adhere to locally-adopted regulations to remain in good standing with the NFIP</a:t>
            </a:r>
          </a:p>
        </p:txBody>
      </p:sp>
      <p:pic>
        <p:nvPicPr>
          <p:cNvPr id="5" name="Picture 4" descr="Photo of Wind Damaged Home">
            <a:extLst>
              <a:ext uri="{FF2B5EF4-FFF2-40B4-BE49-F238E27FC236}">
                <a16:creationId xmlns:a16="http://schemas.microsoft.com/office/drawing/2014/main" id="{DA170EEC-3094-4FF1-9506-8627DB14E8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189" y="1757647"/>
            <a:ext cx="3365796" cy="2084588"/>
          </a:xfrm>
          <a:prstGeom prst="rect">
            <a:avLst/>
          </a:prstGeom>
          <a:ln>
            <a:noFill/>
          </a:ln>
          <a:effectLst>
            <a:outerShdw blurRad="292100" dist="139700" dir="2700000" algn="tl" rotWithShape="0">
              <a:srgbClr val="333333">
                <a:alpha val="65000"/>
              </a:srgbClr>
            </a:outerShdw>
          </a:effectLst>
        </p:spPr>
      </p:pic>
      <p:pic>
        <p:nvPicPr>
          <p:cNvPr id="6" name="Picture 5" descr="Picture of Flood Damaged Property">
            <a:extLst>
              <a:ext uri="{FF2B5EF4-FFF2-40B4-BE49-F238E27FC236}">
                <a16:creationId xmlns:a16="http://schemas.microsoft.com/office/drawing/2014/main" id="{67097130-C81D-4688-84A0-9C7FBF9E5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3102" y="1757647"/>
            <a:ext cx="3365796" cy="2084588"/>
          </a:xfrm>
          <a:prstGeom prst="rect">
            <a:avLst/>
          </a:prstGeom>
          <a:ln>
            <a:noFill/>
          </a:ln>
          <a:effectLst>
            <a:outerShdw blurRad="292100" dist="139700" dir="2700000" algn="tl" rotWithShape="0">
              <a:srgbClr val="333333">
                <a:alpha val="65000"/>
              </a:srgbClr>
            </a:outerShdw>
          </a:effectLst>
        </p:spPr>
      </p:pic>
      <p:pic>
        <p:nvPicPr>
          <p:cNvPr id="7" name="Picture 4" descr="A sample FIRM with streets and a floodplain that has several zones shown as a gray area. On the right is a label with FIRM (Flood Insurance Rate Map), Anytown USA, a map description, a “SAMPLE” watermark, and some identifiers.">
            <a:extLst>
              <a:ext uri="{FF2B5EF4-FFF2-40B4-BE49-F238E27FC236}">
                <a16:creationId xmlns:a16="http://schemas.microsoft.com/office/drawing/2014/main" id="{35901495-F479-42EB-947F-75C993D252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842427" y="650788"/>
            <a:ext cx="3024815" cy="3386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Freeform: Shape 7" descr="Yellow overlay to outline the special flood hazard area">
            <a:extLst>
              <a:ext uri="{FF2B5EF4-FFF2-40B4-BE49-F238E27FC236}">
                <a16:creationId xmlns:a16="http://schemas.microsoft.com/office/drawing/2014/main" id="{0B959254-7D5D-4BB4-A10D-52B663DE2F88}"/>
              </a:ext>
            </a:extLst>
          </p:cNvPr>
          <p:cNvSpPr/>
          <p:nvPr/>
        </p:nvSpPr>
        <p:spPr>
          <a:xfrm>
            <a:off x="8842304" y="640240"/>
            <a:ext cx="1739900" cy="2673350"/>
          </a:xfrm>
          <a:custGeom>
            <a:avLst/>
            <a:gdLst>
              <a:gd name="connsiteX0" fmla="*/ 0 w 1739900"/>
              <a:gd name="connsiteY0" fmla="*/ 0 h 2673350"/>
              <a:gd name="connsiteX1" fmla="*/ 0 w 1739900"/>
              <a:gd name="connsiteY1" fmla="*/ 2673350 h 2673350"/>
              <a:gd name="connsiteX2" fmla="*/ 1739900 w 1739900"/>
              <a:gd name="connsiteY2" fmla="*/ 2667000 h 2673350"/>
              <a:gd name="connsiteX3" fmla="*/ 1619250 w 1739900"/>
              <a:gd name="connsiteY3" fmla="*/ 2501900 h 2673350"/>
              <a:gd name="connsiteX4" fmla="*/ 1631950 w 1739900"/>
              <a:gd name="connsiteY4" fmla="*/ 2374900 h 2673350"/>
              <a:gd name="connsiteX5" fmla="*/ 1587500 w 1739900"/>
              <a:gd name="connsiteY5" fmla="*/ 2241550 h 2673350"/>
              <a:gd name="connsiteX6" fmla="*/ 1587500 w 1739900"/>
              <a:gd name="connsiteY6" fmla="*/ 2178050 h 2673350"/>
              <a:gd name="connsiteX7" fmla="*/ 1587500 w 1739900"/>
              <a:gd name="connsiteY7" fmla="*/ 2101850 h 2673350"/>
              <a:gd name="connsiteX8" fmla="*/ 1555750 w 1739900"/>
              <a:gd name="connsiteY8" fmla="*/ 2038350 h 2673350"/>
              <a:gd name="connsiteX9" fmla="*/ 1543050 w 1739900"/>
              <a:gd name="connsiteY9" fmla="*/ 1962150 h 2673350"/>
              <a:gd name="connsiteX10" fmla="*/ 1498600 w 1739900"/>
              <a:gd name="connsiteY10" fmla="*/ 1885950 h 2673350"/>
              <a:gd name="connsiteX11" fmla="*/ 1447800 w 1739900"/>
              <a:gd name="connsiteY11" fmla="*/ 1816100 h 2673350"/>
              <a:gd name="connsiteX12" fmla="*/ 1390650 w 1739900"/>
              <a:gd name="connsiteY12" fmla="*/ 1689100 h 2673350"/>
              <a:gd name="connsiteX13" fmla="*/ 1333500 w 1739900"/>
              <a:gd name="connsiteY13" fmla="*/ 1555750 h 2673350"/>
              <a:gd name="connsiteX14" fmla="*/ 1289050 w 1739900"/>
              <a:gd name="connsiteY14" fmla="*/ 1441450 h 2673350"/>
              <a:gd name="connsiteX15" fmla="*/ 1282700 w 1739900"/>
              <a:gd name="connsiteY15" fmla="*/ 1377950 h 2673350"/>
              <a:gd name="connsiteX16" fmla="*/ 1263650 w 1739900"/>
              <a:gd name="connsiteY16" fmla="*/ 1308100 h 2673350"/>
              <a:gd name="connsiteX17" fmla="*/ 1257300 w 1739900"/>
              <a:gd name="connsiteY17" fmla="*/ 1225550 h 2673350"/>
              <a:gd name="connsiteX18" fmla="*/ 1212850 w 1739900"/>
              <a:gd name="connsiteY18" fmla="*/ 1168400 h 2673350"/>
              <a:gd name="connsiteX19" fmla="*/ 1200150 w 1739900"/>
              <a:gd name="connsiteY19" fmla="*/ 1111250 h 2673350"/>
              <a:gd name="connsiteX20" fmla="*/ 1136650 w 1739900"/>
              <a:gd name="connsiteY20" fmla="*/ 1066800 h 2673350"/>
              <a:gd name="connsiteX21" fmla="*/ 1066800 w 1739900"/>
              <a:gd name="connsiteY21" fmla="*/ 1054100 h 2673350"/>
              <a:gd name="connsiteX22" fmla="*/ 952500 w 1739900"/>
              <a:gd name="connsiteY22" fmla="*/ 1041400 h 2673350"/>
              <a:gd name="connsiteX23" fmla="*/ 819150 w 1739900"/>
              <a:gd name="connsiteY23" fmla="*/ 1009650 h 2673350"/>
              <a:gd name="connsiteX24" fmla="*/ 711200 w 1739900"/>
              <a:gd name="connsiteY24" fmla="*/ 971550 h 2673350"/>
              <a:gd name="connsiteX25" fmla="*/ 596900 w 1739900"/>
              <a:gd name="connsiteY25" fmla="*/ 895350 h 2673350"/>
              <a:gd name="connsiteX26" fmla="*/ 508000 w 1739900"/>
              <a:gd name="connsiteY26" fmla="*/ 774700 h 2673350"/>
              <a:gd name="connsiteX27" fmla="*/ 387350 w 1739900"/>
              <a:gd name="connsiteY27" fmla="*/ 603250 h 2673350"/>
              <a:gd name="connsiteX28" fmla="*/ 368300 w 1739900"/>
              <a:gd name="connsiteY28" fmla="*/ 514350 h 2673350"/>
              <a:gd name="connsiteX29" fmla="*/ 374650 w 1739900"/>
              <a:gd name="connsiteY29" fmla="*/ 381000 h 2673350"/>
              <a:gd name="connsiteX30" fmla="*/ 342900 w 1739900"/>
              <a:gd name="connsiteY30" fmla="*/ 203200 h 2673350"/>
              <a:gd name="connsiteX31" fmla="*/ 323850 w 1739900"/>
              <a:gd name="connsiteY31" fmla="*/ 120650 h 2673350"/>
              <a:gd name="connsiteX32" fmla="*/ 279400 w 1739900"/>
              <a:gd name="connsiteY32" fmla="*/ 88900 h 2673350"/>
              <a:gd name="connsiteX33" fmla="*/ 222250 w 1739900"/>
              <a:gd name="connsiteY33" fmla="*/ 82550 h 2673350"/>
              <a:gd name="connsiteX34" fmla="*/ 190500 w 1739900"/>
              <a:gd name="connsiteY34" fmla="*/ 19050 h 2673350"/>
              <a:gd name="connsiteX35" fmla="*/ 0 w 1739900"/>
              <a:gd name="connsiteY35" fmla="*/ 0 h 267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39900" h="2673350">
                <a:moveTo>
                  <a:pt x="0" y="0"/>
                </a:moveTo>
                <a:lnTo>
                  <a:pt x="0" y="2673350"/>
                </a:lnTo>
                <a:lnTo>
                  <a:pt x="1739900" y="2667000"/>
                </a:lnTo>
                <a:lnTo>
                  <a:pt x="1619250" y="2501900"/>
                </a:lnTo>
                <a:lnTo>
                  <a:pt x="1631950" y="2374900"/>
                </a:lnTo>
                <a:lnTo>
                  <a:pt x="1587500" y="2241550"/>
                </a:lnTo>
                <a:lnTo>
                  <a:pt x="1587500" y="2178050"/>
                </a:lnTo>
                <a:lnTo>
                  <a:pt x="1587500" y="2101850"/>
                </a:lnTo>
                <a:lnTo>
                  <a:pt x="1555750" y="2038350"/>
                </a:lnTo>
                <a:lnTo>
                  <a:pt x="1543050" y="1962150"/>
                </a:lnTo>
                <a:lnTo>
                  <a:pt x="1498600" y="1885950"/>
                </a:lnTo>
                <a:lnTo>
                  <a:pt x="1447800" y="1816100"/>
                </a:lnTo>
                <a:lnTo>
                  <a:pt x="1390650" y="1689100"/>
                </a:lnTo>
                <a:lnTo>
                  <a:pt x="1333500" y="1555750"/>
                </a:lnTo>
                <a:lnTo>
                  <a:pt x="1289050" y="1441450"/>
                </a:lnTo>
                <a:lnTo>
                  <a:pt x="1282700" y="1377950"/>
                </a:lnTo>
                <a:lnTo>
                  <a:pt x="1263650" y="1308100"/>
                </a:lnTo>
                <a:lnTo>
                  <a:pt x="1257300" y="1225550"/>
                </a:lnTo>
                <a:lnTo>
                  <a:pt x="1212850" y="1168400"/>
                </a:lnTo>
                <a:lnTo>
                  <a:pt x="1200150" y="1111250"/>
                </a:lnTo>
                <a:lnTo>
                  <a:pt x="1136650" y="1066800"/>
                </a:lnTo>
                <a:lnTo>
                  <a:pt x="1066800" y="1054100"/>
                </a:lnTo>
                <a:lnTo>
                  <a:pt x="952500" y="1041400"/>
                </a:lnTo>
                <a:lnTo>
                  <a:pt x="819150" y="1009650"/>
                </a:lnTo>
                <a:lnTo>
                  <a:pt x="711200" y="971550"/>
                </a:lnTo>
                <a:lnTo>
                  <a:pt x="596900" y="895350"/>
                </a:lnTo>
                <a:lnTo>
                  <a:pt x="508000" y="774700"/>
                </a:lnTo>
                <a:lnTo>
                  <a:pt x="387350" y="603250"/>
                </a:lnTo>
                <a:lnTo>
                  <a:pt x="368300" y="514350"/>
                </a:lnTo>
                <a:lnTo>
                  <a:pt x="374650" y="381000"/>
                </a:lnTo>
                <a:lnTo>
                  <a:pt x="342900" y="203200"/>
                </a:lnTo>
                <a:lnTo>
                  <a:pt x="323850" y="120650"/>
                </a:lnTo>
                <a:lnTo>
                  <a:pt x="279400" y="88900"/>
                </a:lnTo>
                <a:lnTo>
                  <a:pt x="222250" y="82550"/>
                </a:lnTo>
                <a:lnTo>
                  <a:pt x="190500" y="19050"/>
                </a:lnTo>
                <a:lnTo>
                  <a:pt x="0" y="0"/>
                </a:lnTo>
                <a:close/>
              </a:path>
            </a:pathLst>
          </a:custGeom>
          <a:solidFill>
            <a:srgbClr val="FFFF00">
              <a:alpha val="42000"/>
            </a:srgb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9" name="Picture 8" descr="Image of a FEMA Flood Insurance Rate Map, digital version">
            <a:extLst>
              <a:ext uri="{FF2B5EF4-FFF2-40B4-BE49-F238E27FC236}">
                <a16:creationId xmlns:a16="http://schemas.microsoft.com/office/drawing/2014/main" id="{6A04D81D-23F0-4DB6-9A2E-0207769A2D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08664" y="3343041"/>
            <a:ext cx="3858578" cy="2706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reeform: Shape 9" descr="Yellow overlay to outline the special flood hazard area">
            <a:extLst>
              <a:ext uri="{FF2B5EF4-FFF2-40B4-BE49-F238E27FC236}">
                <a16:creationId xmlns:a16="http://schemas.microsoft.com/office/drawing/2014/main" id="{42BCC54A-07D5-4FF1-BEFB-6DFD408A2524}"/>
              </a:ext>
            </a:extLst>
          </p:cNvPr>
          <p:cNvSpPr/>
          <p:nvPr/>
        </p:nvSpPr>
        <p:spPr>
          <a:xfrm>
            <a:off x="8011180" y="4874420"/>
            <a:ext cx="1071154" cy="1184366"/>
          </a:xfrm>
          <a:custGeom>
            <a:avLst/>
            <a:gdLst>
              <a:gd name="connsiteX0" fmla="*/ 0 w 1071154"/>
              <a:gd name="connsiteY0" fmla="*/ 0 h 1184366"/>
              <a:gd name="connsiteX1" fmla="*/ 8708 w 1071154"/>
              <a:gd name="connsiteY1" fmla="*/ 1184366 h 1184366"/>
              <a:gd name="connsiteX2" fmla="*/ 1071154 w 1071154"/>
              <a:gd name="connsiteY2" fmla="*/ 1184366 h 1184366"/>
              <a:gd name="connsiteX3" fmla="*/ 862148 w 1071154"/>
              <a:gd name="connsiteY3" fmla="*/ 687977 h 1184366"/>
              <a:gd name="connsiteX4" fmla="*/ 827314 w 1071154"/>
              <a:gd name="connsiteY4" fmla="*/ 609600 h 1184366"/>
              <a:gd name="connsiteX5" fmla="*/ 757645 w 1071154"/>
              <a:gd name="connsiteY5" fmla="*/ 531223 h 1184366"/>
              <a:gd name="connsiteX6" fmla="*/ 740228 w 1071154"/>
              <a:gd name="connsiteY6" fmla="*/ 435429 h 1184366"/>
              <a:gd name="connsiteX7" fmla="*/ 687977 w 1071154"/>
              <a:gd name="connsiteY7" fmla="*/ 365760 h 1184366"/>
              <a:gd name="connsiteX8" fmla="*/ 644434 w 1071154"/>
              <a:gd name="connsiteY8" fmla="*/ 287383 h 1184366"/>
              <a:gd name="connsiteX9" fmla="*/ 548640 w 1071154"/>
              <a:gd name="connsiteY9" fmla="*/ 209006 h 1184366"/>
              <a:gd name="connsiteX10" fmla="*/ 461554 w 1071154"/>
              <a:gd name="connsiteY10" fmla="*/ 148046 h 1184366"/>
              <a:gd name="connsiteX11" fmla="*/ 322217 w 1071154"/>
              <a:gd name="connsiteY11" fmla="*/ 78377 h 1184366"/>
              <a:gd name="connsiteX12" fmla="*/ 174171 w 1071154"/>
              <a:gd name="connsiteY12" fmla="*/ 17417 h 1184366"/>
              <a:gd name="connsiteX13" fmla="*/ 0 w 1071154"/>
              <a:gd name="connsiteY13" fmla="*/ 0 h 11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154" h="1184366">
                <a:moveTo>
                  <a:pt x="0" y="0"/>
                </a:moveTo>
                <a:cubicBezTo>
                  <a:pt x="2903" y="394789"/>
                  <a:pt x="5805" y="789577"/>
                  <a:pt x="8708" y="1184366"/>
                </a:cubicBezTo>
                <a:lnTo>
                  <a:pt x="1071154" y="1184366"/>
                </a:lnTo>
                <a:lnTo>
                  <a:pt x="862148" y="687977"/>
                </a:lnTo>
                <a:lnTo>
                  <a:pt x="827314" y="609600"/>
                </a:lnTo>
                <a:lnTo>
                  <a:pt x="757645" y="531223"/>
                </a:lnTo>
                <a:lnTo>
                  <a:pt x="740228" y="435429"/>
                </a:lnTo>
                <a:lnTo>
                  <a:pt x="687977" y="365760"/>
                </a:lnTo>
                <a:lnTo>
                  <a:pt x="644434" y="287383"/>
                </a:lnTo>
                <a:lnTo>
                  <a:pt x="548640" y="209006"/>
                </a:lnTo>
                <a:lnTo>
                  <a:pt x="461554" y="148046"/>
                </a:lnTo>
                <a:lnTo>
                  <a:pt x="322217" y="78377"/>
                </a:lnTo>
                <a:lnTo>
                  <a:pt x="174171" y="17417"/>
                </a:lnTo>
                <a:lnTo>
                  <a:pt x="0" y="0"/>
                </a:lnTo>
                <a:close/>
              </a:path>
            </a:pathLst>
          </a:custGeom>
          <a:solidFill>
            <a:srgbClr val="FFFF00">
              <a:alpha val="52000"/>
            </a:srgb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1" name="Freeform: Shape 10" descr="Yellow overlay to outline the special flood hazard area">
            <a:extLst>
              <a:ext uri="{FF2B5EF4-FFF2-40B4-BE49-F238E27FC236}">
                <a16:creationId xmlns:a16="http://schemas.microsoft.com/office/drawing/2014/main" id="{8AF66848-0297-41B9-B868-62CBA524CD26}"/>
              </a:ext>
            </a:extLst>
          </p:cNvPr>
          <p:cNvSpPr/>
          <p:nvPr/>
        </p:nvSpPr>
        <p:spPr>
          <a:xfrm>
            <a:off x="9581326" y="3324653"/>
            <a:ext cx="2300140" cy="2743200"/>
          </a:xfrm>
          <a:custGeom>
            <a:avLst/>
            <a:gdLst>
              <a:gd name="connsiteX0" fmla="*/ 226243 w 2300140"/>
              <a:gd name="connsiteY0" fmla="*/ 9427 h 2743200"/>
              <a:gd name="connsiteX1" fmla="*/ 358219 w 2300140"/>
              <a:gd name="connsiteY1" fmla="*/ 565609 h 2743200"/>
              <a:gd name="connsiteX2" fmla="*/ 358219 w 2300140"/>
              <a:gd name="connsiteY2" fmla="*/ 650450 h 2743200"/>
              <a:gd name="connsiteX3" fmla="*/ 348792 w 2300140"/>
              <a:gd name="connsiteY3" fmla="*/ 716438 h 2743200"/>
              <a:gd name="connsiteX4" fmla="*/ 292231 w 2300140"/>
              <a:gd name="connsiteY4" fmla="*/ 763572 h 2743200"/>
              <a:gd name="connsiteX5" fmla="*/ 292231 w 2300140"/>
              <a:gd name="connsiteY5" fmla="*/ 829559 h 2743200"/>
              <a:gd name="connsiteX6" fmla="*/ 292231 w 2300140"/>
              <a:gd name="connsiteY6" fmla="*/ 867266 h 2743200"/>
              <a:gd name="connsiteX7" fmla="*/ 311085 w 2300140"/>
              <a:gd name="connsiteY7" fmla="*/ 904974 h 2743200"/>
              <a:gd name="connsiteX8" fmla="*/ 386499 w 2300140"/>
              <a:gd name="connsiteY8" fmla="*/ 1084083 h 2743200"/>
              <a:gd name="connsiteX9" fmla="*/ 452487 w 2300140"/>
              <a:gd name="connsiteY9" fmla="*/ 1329180 h 2743200"/>
              <a:gd name="connsiteX10" fmla="*/ 461914 w 2300140"/>
              <a:gd name="connsiteY10" fmla="*/ 1432875 h 2743200"/>
              <a:gd name="connsiteX11" fmla="*/ 461914 w 2300140"/>
              <a:gd name="connsiteY11" fmla="*/ 1536569 h 2743200"/>
              <a:gd name="connsiteX12" fmla="*/ 433633 w 2300140"/>
              <a:gd name="connsiteY12" fmla="*/ 1659118 h 2743200"/>
              <a:gd name="connsiteX13" fmla="*/ 395926 w 2300140"/>
              <a:gd name="connsiteY13" fmla="*/ 1800520 h 2743200"/>
              <a:gd name="connsiteX14" fmla="*/ 339365 w 2300140"/>
              <a:gd name="connsiteY14" fmla="*/ 1904215 h 2743200"/>
              <a:gd name="connsiteX15" fmla="*/ 263951 w 2300140"/>
              <a:gd name="connsiteY15" fmla="*/ 1989056 h 2743200"/>
              <a:gd name="connsiteX16" fmla="*/ 169683 w 2300140"/>
              <a:gd name="connsiteY16" fmla="*/ 2055044 h 2743200"/>
              <a:gd name="connsiteX17" fmla="*/ 75415 w 2300140"/>
              <a:gd name="connsiteY17" fmla="*/ 2111605 h 2743200"/>
              <a:gd name="connsiteX18" fmla="*/ 18854 w 2300140"/>
              <a:gd name="connsiteY18" fmla="*/ 2121031 h 2743200"/>
              <a:gd name="connsiteX19" fmla="*/ 0 w 2300140"/>
              <a:gd name="connsiteY19" fmla="*/ 2130458 h 2743200"/>
              <a:gd name="connsiteX20" fmla="*/ 0 w 2300140"/>
              <a:gd name="connsiteY20" fmla="*/ 2158739 h 2743200"/>
              <a:gd name="connsiteX21" fmla="*/ 9427 w 2300140"/>
              <a:gd name="connsiteY21" fmla="*/ 2196446 h 2743200"/>
              <a:gd name="connsiteX22" fmla="*/ 56561 w 2300140"/>
              <a:gd name="connsiteY22" fmla="*/ 2243580 h 2743200"/>
              <a:gd name="connsiteX23" fmla="*/ 122549 w 2300140"/>
              <a:gd name="connsiteY23" fmla="*/ 2271860 h 2743200"/>
              <a:gd name="connsiteX24" fmla="*/ 179109 w 2300140"/>
              <a:gd name="connsiteY24" fmla="*/ 2366128 h 2743200"/>
              <a:gd name="connsiteX25" fmla="*/ 179109 w 2300140"/>
              <a:gd name="connsiteY25" fmla="*/ 2413262 h 2743200"/>
              <a:gd name="connsiteX26" fmla="*/ 160256 w 2300140"/>
              <a:gd name="connsiteY26" fmla="*/ 2488677 h 2743200"/>
              <a:gd name="connsiteX27" fmla="*/ 84841 w 2300140"/>
              <a:gd name="connsiteY27" fmla="*/ 2724347 h 2743200"/>
              <a:gd name="connsiteX28" fmla="*/ 2300140 w 2300140"/>
              <a:gd name="connsiteY28" fmla="*/ 2743200 h 2743200"/>
              <a:gd name="connsiteX29" fmla="*/ 2300140 w 2300140"/>
              <a:gd name="connsiteY29" fmla="*/ 0 h 2743200"/>
              <a:gd name="connsiteX30" fmla="*/ 226243 w 2300140"/>
              <a:gd name="connsiteY30" fmla="*/ 9427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00140" h="2743200">
                <a:moveTo>
                  <a:pt x="226243" y="9427"/>
                </a:moveTo>
                <a:lnTo>
                  <a:pt x="358219" y="565609"/>
                </a:lnTo>
                <a:lnTo>
                  <a:pt x="358219" y="650450"/>
                </a:lnTo>
                <a:lnTo>
                  <a:pt x="348792" y="716438"/>
                </a:lnTo>
                <a:lnTo>
                  <a:pt x="292231" y="763572"/>
                </a:lnTo>
                <a:lnTo>
                  <a:pt x="292231" y="829559"/>
                </a:lnTo>
                <a:lnTo>
                  <a:pt x="292231" y="867266"/>
                </a:lnTo>
                <a:lnTo>
                  <a:pt x="311085" y="904974"/>
                </a:lnTo>
                <a:lnTo>
                  <a:pt x="386499" y="1084083"/>
                </a:lnTo>
                <a:lnTo>
                  <a:pt x="452487" y="1329180"/>
                </a:lnTo>
                <a:lnTo>
                  <a:pt x="461914" y="1432875"/>
                </a:lnTo>
                <a:lnTo>
                  <a:pt x="461914" y="1536569"/>
                </a:lnTo>
                <a:lnTo>
                  <a:pt x="433633" y="1659118"/>
                </a:lnTo>
                <a:lnTo>
                  <a:pt x="395926" y="1800520"/>
                </a:lnTo>
                <a:lnTo>
                  <a:pt x="339365" y="1904215"/>
                </a:lnTo>
                <a:lnTo>
                  <a:pt x="263951" y="1989056"/>
                </a:lnTo>
                <a:lnTo>
                  <a:pt x="169683" y="2055044"/>
                </a:lnTo>
                <a:lnTo>
                  <a:pt x="75415" y="2111605"/>
                </a:lnTo>
                <a:lnTo>
                  <a:pt x="18854" y="2121031"/>
                </a:lnTo>
                <a:lnTo>
                  <a:pt x="0" y="2130458"/>
                </a:lnTo>
                <a:lnTo>
                  <a:pt x="0" y="2158739"/>
                </a:lnTo>
                <a:lnTo>
                  <a:pt x="9427" y="2196446"/>
                </a:lnTo>
                <a:lnTo>
                  <a:pt x="56561" y="2243580"/>
                </a:lnTo>
                <a:lnTo>
                  <a:pt x="122549" y="2271860"/>
                </a:lnTo>
                <a:lnTo>
                  <a:pt x="179109" y="2366128"/>
                </a:lnTo>
                <a:lnTo>
                  <a:pt x="179109" y="2413262"/>
                </a:lnTo>
                <a:lnTo>
                  <a:pt x="160256" y="2488677"/>
                </a:lnTo>
                <a:lnTo>
                  <a:pt x="84841" y="2724347"/>
                </a:lnTo>
                <a:lnTo>
                  <a:pt x="2300140" y="2743200"/>
                </a:lnTo>
                <a:lnTo>
                  <a:pt x="2300140" y="0"/>
                </a:lnTo>
                <a:lnTo>
                  <a:pt x="226243" y="9427"/>
                </a:lnTo>
                <a:close/>
              </a:path>
            </a:pathLst>
          </a:custGeom>
          <a:solidFill>
            <a:srgbClr val="FFFF00">
              <a:alpha val="64000"/>
            </a:srgb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2" name="Picture 11" descr="Image of the Code of Federal Regulations, Title 44. ">
            <a:extLst>
              <a:ext uri="{FF2B5EF4-FFF2-40B4-BE49-F238E27FC236}">
                <a16:creationId xmlns:a16="http://schemas.microsoft.com/office/drawing/2014/main" id="{63A97573-3CE6-410B-96CC-1A1A648B80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798" y="2959861"/>
            <a:ext cx="1693524" cy="2717262"/>
          </a:xfrm>
          <a:prstGeom prst="rect">
            <a:avLst/>
          </a:prstGeom>
          <a:ln>
            <a:noFill/>
          </a:ln>
          <a:effectLst>
            <a:outerShdw blurRad="292100" dist="139700" dir="2700000" algn="tl" rotWithShape="0">
              <a:srgbClr val="333333">
                <a:alpha val="65000"/>
              </a:srgbClr>
            </a:outerShdw>
          </a:effectLst>
        </p:spPr>
      </p:pic>
      <p:pic>
        <p:nvPicPr>
          <p:cNvPr id="13" name="Picture 12" descr="Image of language from the Louisiana Model Floodplain Ordinance that says residential construction--new and improved must be elevated above the base flood elevation.">
            <a:extLst>
              <a:ext uri="{FF2B5EF4-FFF2-40B4-BE49-F238E27FC236}">
                <a16:creationId xmlns:a16="http://schemas.microsoft.com/office/drawing/2014/main" id="{F0DAA549-CDF3-4C6E-A898-AFB0DD7446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 b="41747"/>
          <a:stretch/>
        </p:blipFill>
        <p:spPr>
          <a:xfrm>
            <a:off x="1188771" y="4101984"/>
            <a:ext cx="7918062" cy="772436"/>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64D12CD-DF08-48A2-9360-D748DE82F7E5}"/>
              </a:ext>
            </a:extLst>
          </p:cNvPr>
          <p:cNvSpPr txBox="1"/>
          <p:nvPr/>
        </p:nvSpPr>
        <p:spPr>
          <a:xfrm>
            <a:off x="2961726" y="5064544"/>
            <a:ext cx="4932409" cy="55399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Franklin Gothic Book" panose="020B0503020102020204"/>
                <a:ea typeface="+mn-ea"/>
                <a:cs typeface="+mn-cs"/>
              </a:rPr>
              <a:t>Note: </a:t>
            </a:r>
            <a:r>
              <a:rPr kumimoji="0" lang="en-US" sz="15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 coastal zones, the lowest horizontal structural member must be elevated to or above the BFE.</a:t>
            </a:r>
          </a:p>
        </p:txBody>
      </p:sp>
      <p:cxnSp>
        <p:nvCxnSpPr>
          <p:cNvPr id="15" name="Straight Connector 14">
            <a:extLst>
              <a:ext uri="{FF2B5EF4-FFF2-40B4-BE49-F238E27FC236}">
                <a16:creationId xmlns:a16="http://schemas.microsoft.com/office/drawing/2014/main" id="{15CCDBB1-8D6C-4444-8730-D27B97090CEA}"/>
              </a:ext>
              <a:ext uri="{C183D7F6-B498-43B3-948B-1728B52AA6E4}">
                <adec:decorative xmlns:adec="http://schemas.microsoft.com/office/drawing/2017/decorative" val="1"/>
              </a:ext>
            </a:extLst>
          </p:cNvPr>
          <p:cNvCxnSpPr>
            <a:cxnSpLocks/>
          </p:cNvCxnSpPr>
          <p:nvPr/>
        </p:nvCxnSpPr>
        <p:spPr>
          <a:xfrm>
            <a:off x="2961726" y="4609845"/>
            <a:ext cx="56944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D000738-B6FE-488E-A096-5EC34D6F54E6}"/>
              </a:ext>
              <a:ext uri="{C183D7F6-B498-43B3-948B-1728B52AA6E4}">
                <adec:decorative xmlns:adec="http://schemas.microsoft.com/office/drawing/2017/decorative" val="1"/>
              </a:ext>
            </a:extLst>
          </p:cNvPr>
          <p:cNvCxnSpPr>
            <a:cxnSpLocks/>
          </p:cNvCxnSpPr>
          <p:nvPr/>
        </p:nvCxnSpPr>
        <p:spPr>
          <a:xfrm>
            <a:off x="1408630" y="4828509"/>
            <a:ext cx="15458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EAB14C3-C657-4F94-88D4-B00448D6E0E8}"/>
              </a:ext>
              <a:ext uri="{C183D7F6-B498-43B3-948B-1728B52AA6E4}">
                <adec:decorative xmlns:adec="http://schemas.microsoft.com/office/drawing/2017/decorative" val="1"/>
              </a:ext>
            </a:extLst>
          </p:cNvPr>
          <p:cNvCxnSpPr>
            <a:cxnSpLocks/>
          </p:cNvCxnSpPr>
          <p:nvPr/>
        </p:nvCxnSpPr>
        <p:spPr>
          <a:xfrm>
            <a:off x="4297365" y="4392375"/>
            <a:ext cx="3596770"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C9715EA-35B3-426C-B316-67FCEE2E8A59}"/>
              </a:ext>
              <a:ext uri="{C183D7F6-B498-43B3-948B-1728B52AA6E4}">
                <adec:decorative xmlns:adec="http://schemas.microsoft.com/office/drawing/2017/decorative" val="1"/>
              </a:ext>
            </a:extLst>
          </p:cNvPr>
          <p:cNvSpPr/>
          <p:nvPr/>
        </p:nvSpPr>
        <p:spPr>
          <a:xfrm>
            <a:off x="3091543" y="4633001"/>
            <a:ext cx="5935462" cy="209507"/>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EF5252B9-1461-7801-0237-3A5C4B562680}"/>
              </a:ext>
            </a:extLst>
          </p:cNvPr>
          <p:cNvSpPr txBox="1"/>
          <p:nvPr/>
        </p:nvSpPr>
        <p:spPr>
          <a:xfrm>
            <a:off x="2661247" y="5712126"/>
            <a:ext cx="5207000" cy="738664"/>
          </a:xfrm>
          <a:prstGeom prst="rect">
            <a:avLst/>
          </a:prstGeom>
          <a:noFill/>
        </p:spPr>
        <p:txBody>
          <a:bodyPr wrap="square">
            <a:spAutoFit/>
          </a:bodyPr>
          <a:lstStyle/>
          <a:p>
            <a:pPr algn="ctr"/>
            <a:r>
              <a:rPr lang="en-US" sz="1400" dirty="0"/>
              <a:t>The State of Louisiana gives parishes and municipalities the ability to regulate floodplain development: </a:t>
            </a:r>
            <a:r>
              <a:rPr lang="en-US" sz="1400" dirty="0">
                <a:hlinkClick r:id="rId9">
                  <a:extLst>
                    <a:ext uri="{A12FA001-AC4F-418D-AE19-62706E023703}">
                      <ahyp:hlinkClr xmlns:ahyp="http://schemas.microsoft.com/office/drawing/2018/hyperlinkcolor" val="tx"/>
                    </a:ext>
                  </a:extLst>
                </a:hlinkClick>
              </a:rPr>
              <a:t>Louisiana State Legislature, RS 38:84</a:t>
            </a:r>
            <a:endParaRPr lang="en-US" sz="1400" dirty="0"/>
          </a:p>
        </p:txBody>
      </p:sp>
    </p:spTree>
    <p:extLst>
      <p:ext uri="{BB962C8B-B14F-4D97-AF65-F5344CB8AC3E}">
        <p14:creationId xmlns:p14="http://schemas.microsoft.com/office/powerpoint/2010/main" val="5155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E505E-C389-7E4C-8B5E-2CBC7C097A3D}"/>
              </a:ext>
            </a:extLst>
          </p:cNvPr>
          <p:cNvSpPr>
            <a:spLocks noGrp="1"/>
          </p:cNvSpPr>
          <p:nvPr>
            <p:ph type="title"/>
          </p:nvPr>
        </p:nvSpPr>
        <p:spPr>
          <a:xfrm>
            <a:off x="6619773" y="331596"/>
            <a:ext cx="4833555" cy="1354329"/>
          </a:xfrm>
        </p:spPr>
        <p:txBody>
          <a:bodyPr>
            <a:normAutofit fontScale="90000"/>
          </a:bodyPr>
          <a:lstStyle/>
          <a:p>
            <a:r>
              <a:rPr lang="en-US" dirty="0"/>
              <a:t>What is Substantial Improvement (SI)/Substantial Damage (SD)?</a:t>
            </a:r>
          </a:p>
        </p:txBody>
      </p:sp>
      <p:sp>
        <p:nvSpPr>
          <p:cNvPr id="4" name="Content Placeholder 3">
            <a:extLst>
              <a:ext uri="{FF2B5EF4-FFF2-40B4-BE49-F238E27FC236}">
                <a16:creationId xmlns:a16="http://schemas.microsoft.com/office/drawing/2014/main" id="{464435B5-6C54-D543-8032-CD9E050F9B32}"/>
              </a:ext>
            </a:extLst>
          </p:cNvPr>
          <p:cNvSpPr>
            <a:spLocks noGrp="1"/>
          </p:cNvSpPr>
          <p:nvPr>
            <p:ph sz="half" idx="1"/>
          </p:nvPr>
        </p:nvSpPr>
        <p:spPr>
          <a:xfrm>
            <a:off x="6457849" y="1788291"/>
            <a:ext cx="5124552" cy="4200526"/>
          </a:xfrm>
        </p:spPr>
        <p:txBody>
          <a:bodyPr vert="horz" lIns="91440" tIns="45720" rIns="91440" bIns="45720" rtlCol="0" anchor="t">
            <a:normAutofit/>
          </a:bodyPr>
          <a:lstStyle/>
          <a:p>
            <a:pPr marL="0" indent="0">
              <a:lnSpc>
                <a:spcPct val="99616"/>
              </a:lnSpc>
              <a:buNone/>
            </a:pPr>
            <a:r>
              <a:rPr lang="en-US" dirty="0">
                <a:latin typeface="+mj-lt"/>
              </a:rPr>
              <a:t>SD/SI structures</a:t>
            </a:r>
            <a:endParaRPr lang="en-US"/>
          </a:p>
          <a:p>
            <a:pPr marL="571500" indent="-346075">
              <a:lnSpc>
                <a:spcPct val="99616"/>
              </a:lnSpc>
            </a:pPr>
            <a:r>
              <a:rPr lang="en-US" dirty="0"/>
              <a:t>All costs to repair or improve ≥ 50% of pre-damage/pre-improvement market value</a:t>
            </a:r>
          </a:p>
          <a:p>
            <a:pPr marL="571500" indent="-346075">
              <a:lnSpc>
                <a:spcPct val="99616"/>
              </a:lnSpc>
            </a:pPr>
            <a:r>
              <a:rPr lang="en-US" dirty="0"/>
              <a:t>Damaged by </a:t>
            </a:r>
            <a:r>
              <a:rPr lang="en-US" b="1" dirty="0"/>
              <a:t>any source </a:t>
            </a:r>
            <a:r>
              <a:rPr lang="en-US" dirty="0"/>
              <a:t>or improved</a:t>
            </a:r>
          </a:p>
          <a:p>
            <a:pPr marL="571500" indent="-346075">
              <a:lnSpc>
                <a:spcPct val="99616"/>
              </a:lnSpc>
            </a:pPr>
            <a:r>
              <a:rPr lang="en-US" dirty="0"/>
              <a:t>Below Base Flood Elevation (BFE)</a:t>
            </a:r>
          </a:p>
          <a:p>
            <a:pPr marL="0" indent="0">
              <a:lnSpc>
                <a:spcPct val="99616"/>
              </a:lnSpc>
              <a:buNone/>
            </a:pPr>
            <a:r>
              <a:rPr lang="en-US" dirty="0">
                <a:latin typeface="+mj-lt"/>
              </a:rPr>
              <a:t>SD/SI structures must come into compliance post-event</a:t>
            </a:r>
          </a:p>
          <a:p>
            <a:pPr marL="571500" indent="-346075">
              <a:lnSpc>
                <a:spcPct val="99616"/>
              </a:lnSpc>
            </a:pPr>
            <a:r>
              <a:rPr lang="en-US" dirty="0"/>
              <a:t>Elevate, demo/rebuild, relocate</a:t>
            </a:r>
          </a:p>
        </p:txBody>
      </p:sp>
      <p:pic>
        <p:nvPicPr>
          <p:cNvPr id="6" name="Picture 2" descr="Image of flooded home after Hurricane Harvey, from the Harvey MAT report: This picture shows an approximate 5-foot High Water Mark (HWM) in Harris County Zone AE.​&#10;Many older buildings built before communities joined the NFIP and began regulating SFHA development were inundated 3 to 6 feet, while newer elevated residential buildings performed much better (in some cases no inundation or less than a foot of flooding).​&#10;">
            <a:extLst>
              <a:ext uri="{FF2B5EF4-FFF2-40B4-BE49-F238E27FC236}">
                <a16:creationId xmlns:a16="http://schemas.microsoft.com/office/drawing/2014/main" id="{AB5A4509-7D85-46A7-B796-41BA6C33EC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6096000" cy="42005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object 4" descr="Image of home on the left that is below the base flood elevation. Image of home on the right that has been elevated above the base flood elevation.">
            <a:extLst>
              <a:ext uri="{FF2B5EF4-FFF2-40B4-BE49-F238E27FC236}">
                <a16:creationId xmlns:a16="http://schemas.microsoft.com/office/drawing/2014/main" id="{8D143B37-A8C2-46AA-9B15-89B079A454AD}"/>
              </a:ext>
            </a:extLst>
          </p:cNvPr>
          <p:cNvSpPr>
            <a:spLocks noChangeAspect="1"/>
          </p:cNvSpPr>
          <p:nvPr/>
        </p:nvSpPr>
        <p:spPr>
          <a:xfrm>
            <a:off x="0" y="3429000"/>
            <a:ext cx="6096000" cy="3429000"/>
          </a:xfrm>
          <a:prstGeom prst="rect">
            <a:avLst/>
          </a:prstGeom>
          <a:blipFill>
            <a:blip r:embed="rId4" cstate="screen">
              <a:extLst>
                <a:ext uri="{28A0092B-C50C-407E-A947-70E740481C1C}">
                  <a14:useLocalDpi xmlns:a14="http://schemas.microsoft.com/office/drawing/2010/main"/>
                </a:ext>
              </a:extLst>
            </a:blip>
            <a:stretch>
              <a:fillRect r="1"/>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96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06277-3A99-414D-ABBF-E736F9736930}"/>
              </a:ext>
            </a:extLst>
          </p:cNvPr>
          <p:cNvSpPr>
            <a:spLocks noGrp="1"/>
          </p:cNvSpPr>
          <p:nvPr>
            <p:ph type="title"/>
          </p:nvPr>
        </p:nvSpPr>
        <p:spPr/>
        <p:txBody>
          <a:bodyPr>
            <a:normAutofit fontScale="90000"/>
          </a:bodyPr>
          <a:lstStyle/>
          <a:p>
            <a:r>
              <a:rPr lang="en-US" b="1" dirty="0"/>
              <a:t>Community Pre- and Post-Disaster Process</a:t>
            </a:r>
          </a:p>
        </p:txBody>
      </p:sp>
      <p:sp>
        <p:nvSpPr>
          <p:cNvPr id="7" name="Content Placeholder 1">
            <a:extLst>
              <a:ext uri="{FF2B5EF4-FFF2-40B4-BE49-F238E27FC236}">
                <a16:creationId xmlns:a16="http://schemas.microsoft.com/office/drawing/2014/main" id="{08E0983B-ABBB-4DA6-BF6E-090345E819C1}"/>
              </a:ext>
            </a:extLst>
          </p:cNvPr>
          <p:cNvSpPr txBox="1">
            <a:spLocks/>
          </p:cNvSpPr>
          <p:nvPr/>
        </p:nvSpPr>
        <p:spPr>
          <a:xfrm>
            <a:off x="1042220" y="3962501"/>
            <a:ext cx="10255045" cy="2022663"/>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400"/>
              </a:spcBef>
              <a:buClrTx/>
            </a:pPr>
            <a:r>
              <a:rPr lang="en-US" sz="1800" dirty="0"/>
              <a:t>FEMA’s free Substantial Damage Estimator (SDE) 3.0 Tool can help with damage inventory and calculating the information needed for a determination.</a:t>
            </a:r>
          </a:p>
          <a:p>
            <a:pPr>
              <a:lnSpc>
                <a:spcPct val="100000"/>
              </a:lnSpc>
              <a:spcBef>
                <a:spcPts val="400"/>
              </a:spcBef>
              <a:buClrTx/>
            </a:pPr>
            <a:r>
              <a:rPr lang="en-US" sz="1800" dirty="0"/>
              <a:t>Need help doing floodplain damage assessments? Reassign staff, use a contractor, request mutual aid. Agreements and contracts take time to secure following federal  procurement. </a:t>
            </a:r>
          </a:p>
        </p:txBody>
      </p:sp>
      <p:pic>
        <p:nvPicPr>
          <p:cNvPr id="3" name="Picture 2" descr="FEMA ideal state of pre-during and post-disaster operations">
            <a:extLst>
              <a:ext uri="{FF2B5EF4-FFF2-40B4-BE49-F238E27FC236}">
                <a16:creationId xmlns:a16="http://schemas.microsoft.com/office/drawing/2014/main" id="{AF982F9C-91D6-531A-1AE9-FCFEFAB5EA09}"/>
              </a:ext>
            </a:extLst>
          </p:cNvPr>
          <p:cNvPicPr>
            <a:picLocks noChangeAspect="1"/>
          </p:cNvPicPr>
          <p:nvPr/>
        </p:nvPicPr>
        <p:blipFill>
          <a:blip r:embed="rId3"/>
          <a:stretch>
            <a:fillRect/>
          </a:stretch>
        </p:blipFill>
        <p:spPr>
          <a:xfrm>
            <a:off x="453944" y="1142152"/>
            <a:ext cx="11431595" cy="2362530"/>
          </a:xfrm>
          <a:prstGeom prst="rect">
            <a:avLst/>
          </a:prstGeom>
        </p:spPr>
      </p:pic>
    </p:spTree>
    <p:extLst>
      <p:ext uri="{BB962C8B-B14F-4D97-AF65-F5344CB8AC3E}">
        <p14:creationId xmlns:p14="http://schemas.microsoft.com/office/powerpoint/2010/main" val="406791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B673-2B0F-B7AD-0C07-9FE03E30F170}"/>
              </a:ext>
            </a:extLst>
          </p:cNvPr>
          <p:cNvSpPr>
            <a:spLocks noGrp="1"/>
          </p:cNvSpPr>
          <p:nvPr>
            <p:ph type="ctrTitle"/>
          </p:nvPr>
        </p:nvSpPr>
        <p:spPr>
          <a:xfrm>
            <a:off x="1204149" y="-880064"/>
            <a:ext cx="9746075" cy="880064"/>
          </a:xfrm>
        </p:spPr>
        <p:txBody>
          <a:bodyPr vert="horz" lIns="64251" tIns="32125" rIns="64251" bIns="32125" rtlCol="0" anchor="b">
            <a:normAutofit/>
          </a:bodyPr>
          <a:lstStyle/>
          <a:p>
            <a:pPr>
              <a:lnSpc>
                <a:spcPct val="83291"/>
              </a:lnSpc>
            </a:pPr>
            <a:r>
              <a:rPr lang="en-US" dirty="0"/>
              <a:t>News Articles about SD</a:t>
            </a:r>
            <a:endParaRPr lang="en-US"/>
          </a:p>
        </p:txBody>
      </p:sp>
      <p:pic>
        <p:nvPicPr>
          <p:cNvPr id="4" name="Picture 3" descr="Houston Chronicle news article clip&#10;">
            <a:hlinkClick r:id="rId3"/>
            <a:extLst>
              <a:ext uri="{FF2B5EF4-FFF2-40B4-BE49-F238E27FC236}">
                <a16:creationId xmlns:a16="http://schemas.microsoft.com/office/drawing/2014/main" id="{1987A013-43D8-27A6-713D-EC0D57BCB8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83161"/>
            <a:ext cx="4042924" cy="2593586"/>
          </a:xfrm>
          <a:prstGeom prst="rect">
            <a:avLst/>
          </a:prstGeom>
          <a:ln>
            <a:noFill/>
          </a:ln>
          <a:effectLst>
            <a:outerShdw blurRad="292100" dist="139700" dir="2700000" algn="tl" rotWithShape="0">
              <a:srgbClr val="333333">
                <a:alpha val="65000"/>
              </a:srgbClr>
            </a:outerShdw>
          </a:effectLst>
        </p:spPr>
      </p:pic>
      <p:pic>
        <p:nvPicPr>
          <p:cNvPr id="10" name="Picture 9" descr="Photo from news article showing homes constructed around a water feature (pond)">
            <a:hlinkClick r:id="rId5"/>
            <a:extLst>
              <a:ext uri="{FF2B5EF4-FFF2-40B4-BE49-F238E27FC236}">
                <a16:creationId xmlns:a16="http://schemas.microsoft.com/office/drawing/2014/main" id="{AA3A7BE7-2FC4-CBA0-E3A1-902E5B0452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1135"/>
          <a:stretch/>
        </p:blipFill>
        <p:spPr>
          <a:xfrm>
            <a:off x="4042924" y="283161"/>
            <a:ext cx="4415884" cy="2593586"/>
          </a:xfrm>
          <a:prstGeom prst="rect">
            <a:avLst/>
          </a:prstGeom>
          <a:ln>
            <a:noFill/>
          </a:ln>
          <a:effectLst>
            <a:outerShdw blurRad="292100" dist="139700" dir="2700000" algn="tl" rotWithShape="0">
              <a:srgbClr val="333333">
                <a:alpha val="65000"/>
              </a:srgbClr>
            </a:outerShdw>
          </a:effectLst>
        </p:spPr>
      </p:pic>
      <p:pic>
        <p:nvPicPr>
          <p:cNvPr id="12" name="Picture 11" descr="The Advocate News article">
            <a:hlinkClick r:id="rId7"/>
            <a:extLst>
              <a:ext uri="{FF2B5EF4-FFF2-40B4-BE49-F238E27FC236}">
                <a16:creationId xmlns:a16="http://schemas.microsoft.com/office/drawing/2014/main" id="{67DF53BF-6513-D158-D269-7861808AF8C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293"/>
          <a:stretch/>
        </p:blipFill>
        <p:spPr>
          <a:xfrm>
            <a:off x="8458808" y="283161"/>
            <a:ext cx="3733191" cy="2593586"/>
          </a:xfrm>
          <a:prstGeom prst="rect">
            <a:avLst/>
          </a:prstGeom>
          <a:ln>
            <a:noFill/>
          </a:ln>
          <a:effectLst>
            <a:outerShdw blurRad="292100" dist="139700" dir="2700000" algn="tl" rotWithShape="0">
              <a:srgbClr val="333333">
                <a:alpha val="65000"/>
              </a:srgbClr>
            </a:outerShdw>
          </a:effectLst>
        </p:spPr>
      </p:pic>
      <p:pic>
        <p:nvPicPr>
          <p:cNvPr id="21" name="Picture 20" descr="Savannah Now news article">
            <a:hlinkClick r:id="rId9"/>
            <a:extLst>
              <a:ext uri="{FF2B5EF4-FFF2-40B4-BE49-F238E27FC236}">
                <a16:creationId xmlns:a16="http://schemas.microsoft.com/office/drawing/2014/main" id="{F0A3355A-C560-8E24-D4ED-3DC49E2B35A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002"/>
          <a:stretch/>
        </p:blipFill>
        <p:spPr>
          <a:xfrm>
            <a:off x="75131" y="3101575"/>
            <a:ext cx="5910786" cy="1194199"/>
          </a:xfrm>
          <a:prstGeom prst="rect">
            <a:avLst/>
          </a:prstGeom>
          <a:ln>
            <a:noFill/>
          </a:ln>
          <a:effectLst>
            <a:outerShdw blurRad="292100" dist="139700" dir="2700000" algn="tl" rotWithShape="0">
              <a:srgbClr val="333333">
                <a:alpha val="65000"/>
              </a:srgbClr>
            </a:outerShdw>
          </a:effectLst>
        </p:spPr>
      </p:pic>
      <p:pic>
        <p:nvPicPr>
          <p:cNvPr id="17" name="Picture 16" descr="App.com news article about substantial damge">
            <a:hlinkClick r:id="rId11"/>
            <a:extLst>
              <a:ext uri="{FF2B5EF4-FFF2-40B4-BE49-F238E27FC236}">
                <a16:creationId xmlns:a16="http://schemas.microsoft.com/office/drawing/2014/main" id="{EE7D8528-B883-43CD-49D3-1AF432E556A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2493"/>
          <a:stretch/>
        </p:blipFill>
        <p:spPr>
          <a:xfrm>
            <a:off x="75131" y="4520602"/>
            <a:ext cx="5910786" cy="1172224"/>
          </a:xfrm>
          <a:prstGeom prst="rect">
            <a:avLst/>
          </a:prstGeom>
          <a:ln>
            <a:noFill/>
          </a:ln>
          <a:effectLst>
            <a:outerShdw blurRad="292100" dist="139700" dir="2700000" algn="tl" rotWithShape="0">
              <a:srgbClr val="333333">
                <a:alpha val="65000"/>
              </a:srgbClr>
            </a:outerShdw>
          </a:effectLst>
        </p:spPr>
      </p:pic>
      <p:pic>
        <p:nvPicPr>
          <p:cNvPr id="5" name="Picture 4" descr="Orlando Sentinel Florida homes flood repeatedly">
            <a:hlinkClick r:id="rId13"/>
            <a:extLst>
              <a:ext uri="{FF2B5EF4-FFF2-40B4-BE49-F238E27FC236}">
                <a16:creationId xmlns:a16="http://schemas.microsoft.com/office/drawing/2014/main" id="{DD65CC61-2748-4B5C-ED4C-AEF48C0EF04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2303" b="-1"/>
          <a:stretch/>
        </p:blipFill>
        <p:spPr>
          <a:xfrm>
            <a:off x="6206084" y="3109373"/>
            <a:ext cx="5862798" cy="1186401"/>
          </a:xfrm>
          <a:prstGeom prst="rect">
            <a:avLst/>
          </a:prstGeom>
          <a:ln>
            <a:noFill/>
          </a:ln>
          <a:effectLst>
            <a:outerShdw blurRad="292100" dist="139700" dir="2700000" algn="tl" rotWithShape="0">
              <a:srgbClr val="333333">
                <a:alpha val="65000"/>
              </a:srgbClr>
            </a:outerShdw>
          </a:effectLst>
        </p:spPr>
      </p:pic>
      <p:pic>
        <p:nvPicPr>
          <p:cNvPr id="11" name="Picture 10" descr="Charleston Post and Courier substantial damage news artcile">
            <a:hlinkClick r:id="rId15"/>
            <a:extLst>
              <a:ext uri="{FF2B5EF4-FFF2-40B4-BE49-F238E27FC236}">
                <a16:creationId xmlns:a16="http://schemas.microsoft.com/office/drawing/2014/main" id="{B711FCB3-728A-14B2-5A2E-C54A093CB9D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t="2646"/>
          <a:stretch/>
        </p:blipFill>
        <p:spPr>
          <a:xfrm>
            <a:off x="6206084" y="4520602"/>
            <a:ext cx="5832089" cy="1164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0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4AC-FBA0-39D8-1F9F-F4384C6B3C3E}"/>
              </a:ext>
            </a:extLst>
          </p:cNvPr>
          <p:cNvSpPr>
            <a:spLocks noGrp="1"/>
          </p:cNvSpPr>
          <p:nvPr>
            <p:ph type="ctrTitle"/>
          </p:nvPr>
        </p:nvSpPr>
        <p:spPr>
          <a:xfrm>
            <a:off x="1204149" y="-880064"/>
            <a:ext cx="9746075" cy="880064"/>
          </a:xfrm>
        </p:spPr>
        <p:txBody>
          <a:bodyPr vert="horz" lIns="64251" tIns="32125" rIns="64251" bIns="32125" rtlCol="0" anchor="b">
            <a:normAutofit fontScale="90000"/>
          </a:bodyPr>
          <a:lstStyle/>
          <a:p>
            <a:pPr>
              <a:lnSpc>
                <a:spcPct val="98189"/>
              </a:lnSpc>
            </a:pPr>
            <a:r>
              <a:rPr lang="en-US" dirty="0"/>
              <a:t>Hurricane Ian in Florida CRS Possible Retrogrades</a:t>
            </a:r>
            <a:endParaRPr lang="en-US"/>
          </a:p>
        </p:txBody>
      </p:sp>
      <p:sp>
        <p:nvSpPr>
          <p:cNvPr id="10" name="Rectangle 9">
            <a:extLst>
              <a:ext uri="{FF2B5EF4-FFF2-40B4-BE49-F238E27FC236}">
                <a16:creationId xmlns:a16="http://schemas.microsoft.com/office/drawing/2014/main" id="{171E76C4-E41B-3F09-A4EA-3243EEE957B4}"/>
              </a:ext>
              <a:ext uri="{C183D7F6-B498-43B3-948B-1728B52AA6E4}">
                <adec:decorative xmlns:adec="http://schemas.microsoft.com/office/drawing/2017/decorative" val="1"/>
              </a:ext>
            </a:extLst>
          </p:cNvPr>
          <p:cNvSpPr/>
          <p:nvPr/>
        </p:nvSpPr>
        <p:spPr>
          <a:xfrm>
            <a:off x="262759" y="5876517"/>
            <a:ext cx="11736367" cy="8949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AE56D5A-6CC6-8CFE-1466-8632A9C2979C}"/>
              </a:ext>
              <a:ext uri="{C183D7F6-B498-43B3-948B-1728B52AA6E4}">
                <adec:decorative xmlns:adec="http://schemas.microsoft.com/office/drawing/2017/decorative" val="1"/>
              </a:ext>
            </a:extLst>
          </p:cNvPr>
          <p:cNvCxnSpPr/>
          <p:nvPr/>
        </p:nvCxnSpPr>
        <p:spPr>
          <a:xfrm>
            <a:off x="6096000" y="294290"/>
            <a:ext cx="0" cy="6043448"/>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Miami Herald news article">
            <a:extLst>
              <a:ext uri="{FF2B5EF4-FFF2-40B4-BE49-F238E27FC236}">
                <a16:creationId xmlns:a16="http://schemas.microsoft.com/office/drawing/2014/main" id="{704B1976-13AE-104B-A837-5364796D33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87297" y="1797960"/>
            <a:ext cx="4417406" cy="248479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F1EC02D-18B4-E118-F093-2EBEE6D9AED6}"/>
              </a:ext>
            </a:extLst>
          </p:cNvPr>
          <p:cNvSpPr txBox="1"/>
          <p:nvPr/>
        </p:nvSpPr>
        <p:spPr>
          <a:xfrm>
            <a:off x="83711" y="123659"/>
            <a:ext cx="5696979" cy="5752857"/>
          </a:xfrm>
          <a:prstGeom prst="rect">
            <a:avLst/>
          </a:prstGeom>
          <a:noFill/>
        </p:spPr>
        <p:txBody>
          <a:bodyPr wrap="square">
            <a:spAutoFit/>
          </a:bodyPr>
          <a:lstStyle/>
          <a:p>
            <a:pPr marL="228600" marR="0">
              <a:lnSpc>
                <a:spcPct val="120000"/>
              </a:lnSpc>
              <a:spcBef>
                <a:spcPts val="0"/>
              </a:spcBef>
              <a:spcAft>
                <a:spcPts val="1200"/>
              </a:spcAft>
            </a:pPr>
            <a:r>
              <a:rPr lang="en-US" sz="2000" i="1" dirty="0">
                <a:effectLst/>
                <a:latin typeface="Franklin Gothic Book" panose="020B0503020102020204" pitchFamily="34" charset="0"/>
                <a:ea typeface="Calibri" panose="020F0502020204030204" pitchFamily="34" charset="0"/>
                <a:cs typeface="Times New Roman" panose="02020603050405020304" pitchFamily="18" charset="0"/>
              </a:rPr>
              <a:t>FEMA said the problems began shortly after the storm, when federal teams visited the communities hit the hardest and looked at the properties, they thought were most likely to be substantially damaged,                                      including older homes                                                    built in flood zones,                                                         some with previous                                                           flood damage. </a:t>
            </a:r>
          </a:p>
          <a:p>
            <a:pPr marL="228600" marR="0">
              <a:lnSpc>
                <a:spcPct val="120000"/>
              </a:lnSpc>
              <a:spcBef>
                <a:spcPts val="0"/>
              </a:spcBef>
              <a:spcAft>
                <a:spcPts val="1200"/>
              </a:spcAft>
            </a:pPr>
            <a:r>
              <a:rPr lang="en-US" sz="2000" i="1" dirty="0">
                <a:effectLst/>
                <a:latin typeface="Franklin Gothic Book" panose="020B0503020102020204" pitchFamily="34" charset="0"/>
                <a:ea typeface="Calibri" panose="020F0502020204030204" pitchFamily="34" charset="0"/>
                <a:cs typeface="Times New Roman" panose="02020603050405020304" pitchFamily="18" charset="0"/>
              </a:rPr>
              <a:t>“What the team found,                                      unfortunately, is there                                                 was a lot of unpermitted work, lack of documentation,” said Robert Samaan, the regional administrator for FEMA’s Region 4, including Florida.</a:t>
            </a:r>
          </a:p>
        </p:txBody>
      </p:sp>
      <p:sp>
        <p:nvSpPr>
          <p:cNvPr id="7" name="TextBox 6">
            <a:extLst>
              <a:ext uri="{FF2B5EF4-FFF2-40B4-BE49-F238E27FC236}">
                <a16:creationId xmlns:a16="http://schemas.microsoft.com/office/drawing/2014/main" id="{6A19A4A4-6B18-D331-2C03-EF05CE17720E}"/>
              </a:ext>
            </a:extLst>
          </p:cNvPr>
          <p:cNvSpPr txBox="1"/>
          <p:nvPr/>
        </p:nvSpPr>
        <p:spPr>
          <a:xfrm>
            <a:off x="6411312" y="123660"/>
            <a:ext cx="5587814" cy="6122189"/>
          </a:xfrm>
          <a:prstGeom prst="rect">
            <a:avLst/>
          </a:prstGeom>
          <a:noFill/>
        </p:spPr>
        <p:txBody>
          <a:bodyPr wrap="square">
            <a:spAutoFit/>
          </a:bodyPr>
          <a:lstStyle/>
          <a:p>
            <a:pPr marL="228600" marR="0" algn="r">
              <a:lnSpc>
                <a:spcPct val="120000"/>
              </a:lnSpc>
              <a:spcBef>
                <a:spcPts val="0"/>
              </a:spcBef>
              <a:spcAft>
                <a:spcPts val="1200"/>
              </a:spcAft>
            </a:pPr>
            <a:r>
              <a:rPr lang="en-US" sz="2000" i="1" dirty="0">
                <a:effectLst/>
                <a:latin typeface="Franklin Gothic Book" panose="020B0503020102020204" pitchFamily="34" charset="0"/>
                <a:ea typeface="Calibri" panose="020F0502020204030204" pitchFamily="34" charset="0"/>
                <a:cs typeface="Times New Roman" panose="02020603050405020304" pitchFamily="18" charset="0"/>
              </a:rPr>
              <a:t>FEMA shared with the Herald three letters it sent Lee County in 2023. The December letter specifically requested the status of 590 properties before Jan. 12, noting the county would otherwise lose its                                         flood discounts. </a:t>
            </a:r>
          </a:p>
          <a:p>
            <a:pPr marL="228600" marR="0" algn="r">
              <a:lnSpc>
                <a:spcPct val="120000"/>
              </a:lnSpc>
              <a:spcBef>
                <a:spcPts val="0"/>
              </a:spcBef>
              <a:spcAft>
                <a:spcPts val="1200"/>
              </a:spcAft>
            </a:pPr>
            <a:r>
              <a:rPr lang="en-US" sz="2000" i="1" dirty="0">
                <a:effectLst/>
                <a:latin typeface="Franklin Gothic Book" panose="020B0503020102020204" pitchFamily="34" charset="0"/>
                <a:ea typeface="Calibri" panose="020F0502020204030204" pitchFamily="34" charset="0"/>
                <a:cs typeface="Times New Roman" panose="02020603050405020304" pitchFamily="18" charset="0"/>
              </a:rPr>
              <a:t>“Nobody wanted to                                                     get to this point, but                                          unfortunately this                                                         is where we’re at with                                                                    this,” said Samaan, the                                                                   FEMA regional administrator. If Lee and the other municipalities don’t proactively work with FEMA to address these issues, he said, they could be kicked out of the flood insurance program altogether.</a:t>
            </a:r>
          </a:p>
        </p:txBody>
      </p:sp>
      <p:sp>
        <p:nvSpPr>
          <p:cNvPr id="9" name="TextBox 8">
            <a:extLst>
              <a:ext uri="{FF2B5EF4-FFF2-40B4-BE49-F238E27FC236}">
                <a16:creationId xmlns:a16="http://schemas.microsoft.com/office/drawing/2014/main" id="{07949E06-0502-F3A8-F972-BD8302E03F9A}"/>
              </a:ext>
            </a:extLst>
          </p:cNvPr>
          <p:cNvSpPr txBox="1"/>
          <p:nvPr/>
        </p:nvSpPr>
        <p:spPr>
          <a:xfrm>
            <a:off x="2264224" y="6432929"/>
            <a:ext cx="7315205" cy="338554"/>
          </a:xfrm>
          <a:prstGeom prst="rect">
            <a:avLst/>
          </a:prstGeom>
          <a:noFill/>
        </p:spPr>
        <p:txBody>
          <a:bodyPr wrap="square">
            <a:spAutoFit/>
          </a:bodyPr>
          <a:lstStyle/>
          <a:p>
            <a:pPr algn="ctr"/>
            <a:r>
              <a:rPr lang="en-US" sz="1600" dirty="0">
                <a:solidFill>
                  <a:schemeClr val="bg1"/>
                </a:solidFill>
                <a:hlinkClick r:id="rId4">
                  <a:extLst>
                    <a:ext uri="{A12FA001-AC4F-418D-AE19-62706E023703}">
                      <ahyp:hlinkClr xmlns:ahyp="http://schemas.microsoft.com/office/drawing/2018/hyperlinkcolor" val="tx"/>
                    </a:ext>
                  </a:extLst>
                </a:hlinkClick>
              </a:rPr>
              <a:t>Lee County flood insurance prices rise after storm rebuilding | Miami Herald</a:t>
            </a:r>
            <a:endParaRPr lang="en-US" sz="1600" dirty="0">
              <a:solidFill>
                <a:schemeClr val="bg1"/>
              </a:solidFill>
            </a:endParaRPr>
          </a:p>
        </p:txBody>
      </p:sp>
      <p:sp>
        <p:nvSpPr>
          <p:cNvPr id="12" name="TextBox 11">
            <a:extLst>
              <a:ext uri="{FF2B5EF4-FFF2-40B4-BE49-F238E27FC236}">
                <a16:creationId xmlns:a16="http://schemas.microsoft.com/office/drawing/2014/main" id="{03A9BD85-4FA3-EE94-3042-F368ED527791}"/>
              </a:ext>
            </a:extLst>
          </p:cNvPr>
          <p:cNvSpPr txBox="1"/>
          <p:nvPr/>
        </p:nvSpPr>
        <p:spPr>
          <a:xfrm>
            <a:off x="1" y="6430515"/>
            <a:ext cx="12191994" cy="369332"/>
          </a:xfrm>
          <a:prstGeom prst="rect">
            <a:avLst/>
          </a:prstGeom>
          <a:noFill/>
        </p:spPr>
        <p:txBody>
          <a:bodyPr wrap="square">
            <a:spAutoFit/>
          </a:bodyPr>
          <a:lstStyle/>
          <a:p>
            <a:pPr algn="ctr"/>
            <a:r>
              <a:rPr lang="en-US" sz="1800" dirty="0">
                <a:solidFill>
                  <a:schemeClr val="tx2"/>
                </a:solidFill>
                <a:hlinkClick r:id="rId4">
                  <a:extLst>
                    <a:ext uri="{A12FA001-AC4F-418D-AE19-62706E023703}">
                      <ahyp:hlinkClr xmlns:ahyp="http://schemas.microsoft.com/office/drawing/2018/hyperlinkcolor" val="tx"/>
                    </a:ext>
                  </a:extLst>
                </a:hlinkClick>
              </a:rPr>
              <a:t>Lee County flood insurance prices rise after storm rebuilding | Miami Herald</a:t>
            </a:r>
            <a:endParaRPr lang="en-US" sz="1800" dirty="0">
              <a:solidFill>
                <a:schemeClr val="tx2"/>
              </a:solidFill>
            </a:endParaRPr>
          </a:p>
        </p:txBody>
      </p:sp>
    </p:spTree>
    <p:extLst>
      <p:ext uri="{BB962C8B-B14F-4D97-AF65-F5344CB8AC3E}">
        <p14:creationId xmlns:p14="http://schemas.microsoft.com/office/powerpoint/2010/main" val="8747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9E67C-7588-41F2-A2FB-71D370AC7440}"/>
              </a:ext>
            </a:extLst>
          </p:cNvPr>
          <p:cNvSpPr>
            <a:spLocks noGrp="1"/>
          </p:cNvSpPr>
          <p:nvPr>
            <p:ph type="title"/>
          </p:nvPr>
        </p:nvSpPr>
        <p:spPr>
          <a:xfrm>
            <a:off x="738189" y="452441"/>
            <a:ext cx="11177586" cy="328118"/>
          </a:xfrm>
        </p:spPr>
        <p:txBody>
          <a:bodyPr anchor="ctr">
            <a:normAutofit fontScale="90000"/>
          </a:bodyPr>
          <a:lstStyle/>
          <a:p>
            <a:r>
              <a:rPr lang="en-US" dirty="0"/>
              <a:t>SI/SD requirements are a proven &amp; effective way to reduce future flood losses</a:t>
            </a:r>
          </a:p>
        </p:txBody>
      </p:sp>
      <p:sp>
        <p:nvSpPr>
          <p:cNvPr id="2" name="Content Placeholder 1" descr="Graphic depiction looking through a window with yellow curtains, at two homes with blue rooves and a crane indicating construction. The sun is shining behind a cloud. ">
            <a:extLst>
              <a:ext uri="{FF2B5EF4-FFF2-40B4-BE49-F238E27FC236}">
                <a16:creationId xmlns:a16="http://schemas.microsoft.com/office/drawing/2014/main" id="{C08F985B-EDFD-40AF-8523-DCB489A776AC}"/>
              </a:ext>
            </a:extLst>
          </p:cNvPr>
          <p:cNvSpPr>
            <a:spLocks noGrp="1"/>
          </p:cNvSpPr>
          <p:nvPr>
            <p:ph sz="half" idx="1"/>
          </p:nvPr>
        </p:nvSpPr>
        <p:spPr>
          <a:xfrm>
            <a:off x="738189" y="1187448"/>
            <a:ext cx="6189733" cy="4718051"/>
          </a:xfrm>
        </p:spPr>
        <p:txBody>
          <a:bodyPr vert="horz" lIns="91440" tIns="45720" rIns="91440" bIns="45720" rtlCol="0" anchor="t">
            <a:normAutofit fontScale="92500" lnSpcReduction="20000"/>
          </a:bodyPr>
          <a:lstStyle/>
          <a:p>
            <a:pPr>
              <a:lnSpc>
                <a:spcPct val="120000"/>
              </a:lnSpc>
              <a:spcBef>
                <a:spcPts val="0"/>
              </a:spcBef>
            </a:pPr>
            <a:r>
              <a:rPr lang="en-US" dirty="0"/>
              <a:t>When homeowners are already doing repairs or improvements, this opens the </a:t>
            </a:r>
            <a:r>
              <a:rPr lang="en-US" b="1" dirty="0">
                <a:solidFill>
                  <a:schemeClr val="tx2"/>
                </a:solidFill>
              </a:rPr>
              <a:t>window of opportunity </a:t>
            </a:r>
            <a:r>
              <a:rPr lang="en-US" dirty="0"/>
              <a:t>to repair using more resilient standards </a:t>
            </a:r>
          </a:p>
          <a:p>
            <a:pPr>
              <a:lnSpc>
                <a:spcPct val="120000"/>
              </a:lnSpc>
              <a:spcBef>
                <a:spcPts val="0"/>
              </a:spcBef>
            </a:pPr>
            <a:r>
              <a:rPr lang="en-US" dirty="0"/>
              <a:t>Helps protect people and property</a:t>
            </a:r>
          </a:p>
          <a:p>
            <a:pPr>
              <a:lnSpc>
                <a:spcPct val="120000"/>
              </a:lnSpc>
              <a:spcBef>
                <a:spcPts val="0"/>
              </a:spcBef>
            </a:pPr>
            <a:r>
              <a:rPr lang="en-US" dirty="0"/>
              <a:t>Helps avoids issues for residents selling the structure in the future</a:t>
            </a:r>
          </a:p>
          <a:p>
            <a:pPr>
              <a:lnSpc>
                <a:spcPct val="120000"/>
              </a:lnSpc>
              <a:spcBef>
                <a:spcPts val="0"/>
              </a:spcBef>
            </a:pPr>
            <a:r>
              <a:rPr lang="en-US" dirty="0"/>
              <a:t>Helps open up mitigation funding opportunities</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r>
              <a:rPr lang="en-US" i="1" dirty="0"/>
              <a:t>“[Pat] Forbes [director of the state Office of Community Development] noted that all homeowners who had a "substantial damage" letter from their local government when they applied for Restore money "had their homes reconstructed and elevated to the appropriate levels." </a:t>
            </a:r>
            <a:r>
              <a:rPr lang="en-US" sz="1700" dirty="0">
                <a:hlinkClick r:id="rId3"/>
              </a:rPr>
              <a:t>Advocate News Article 5-17-21</a:t>
            </a:r>
            <a:endParaRPr lang="en-US" sz="1700" dirty="0"/>
          </a:p>
          <a:p>
            <a:pPr marL="0" indent="0">
              <a:lnSpc>
                <a:spcPct val="114260"/>
              </a:lnSpc>
              <a:buNone/>
            </a:pPr>
            <a:endParaRPr lang="en-US" dirty="0"/>
          </a:p>
        </p:txBody>
      </p:sp>
      <p:pic>
        <p:nvPicPr>
          <p:cNvPr id="7" name="Picture 6">
            <a:extLst>
              <a:ext uri="{FF2B5EF4-FFF2-40B4-BE49-F238E27FC236}">
                <a16:creationId xmlns:a16="http://schemas.microsoft.com/office/drawing/2014/main" id="{660BBC79-1CEA-4B16-9F26-98C6847AC84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6212" y="1187449"/>
            <a:ext cx="4347599" cy="4294951"/>
          </a:xfrm>
          <a:prstGeom prst="rect">
            <a:avLst/>
          </a:prstGeom>
        </p:spPr>
      </p:pic>
    </p:spTree>
    <p:extLst>
      <p:ext uri="{BB962C8B-B14F-4D97-AF65-F5344CB8AC3E}">
        <p14:creationId xmlns:p14="http://schemas.microsoft.com/office/powerpoint/2010/main" val="242808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1241E-A778-46EA-BB4A-EBA6AFEE39FC}"/>
              </a:ext>
            </a:extLst>
          </p:cNvPr>
          <p:cNvSpPr>
            <a:spLocks noGrp="1"/>
          </p:cNvSpPr>
          <p:nvPr>
            <p:ph type="title"/>
          </p:nvPr>
        </p:nvSpPr>
        <p:spPr/>
        <p:txBody>
          <a:bodyPr>
            <a:normAutofit fontScale="90000"/>
          </a:bodyPr>
          <a:lstStyle/>
          <a:p>
            <a:r>
              <a:rPr lang="en-US" dirty="0"/>
              <a:t>FEMA Mitigation Grant Programs</a:t>
            </a:r>
          </a:p>
        </p:txBody>
      </p:sp>
      <p:sp>
        <p:nvSpPr>
          <p:cNvPr id="2" name="Content Placeholder 1">
            <a:extLst>
              <a:ext uri="{FF2B5EF4-FFF2-40B4-BE49-F238E27FC236}">
                <a16:creationId xmlns:a16="http://schemas.microsoft.com/office/drawing/2014/main" id="{EFDA9884-9CBF-4A89-A0A4-948669222A8F}"/>
              </a:ext>
            </a:extLst>
          </p:cNvPr>
          <p:cNvSpPr>
            <a:spLocks noGrp="1"/>
          </p:cNvSpPr>
          <p:nvPr>
            <p:ph idx="1"/>
          </p:nvPr>
        </p:nvSpPr>
        <p:spPr>
          <a:xfrm>
            <a:off x="738183" y="1060242"/>
            <a:ext cx="10715627" cy="3673643"/>
          </a:xfrm>
        </p:spPr>
        <p:txBody>
          <a:bodyPr vert="horz" lIns="91440" tIns="45720" rIns="91440" bIns="45720" rtlCol="0" anchor="t">
            <a:normAutofit/>
          </a:bodyPr>
          <a:lstStyle/>
          <a:p>
            <a:pPr indent="-347345">
              <a:lnSpc>
                <a:spcPct val="96082"/>
              </a:lnSpc>
            </a:pPr>
            <a:r>
              <a:rPr lang="en-US" b="1" dirty="0"/>
              <a:t>Pre-Disaster Mitigation Grants</a:t>
            </a:r>
            <a:endParaRPr lang="en-US" dirty="0"/>
          </a:p>
          <a:p>
            <a:pPr lvl="1"/>
            <a:r>
              <a:rPr lang="en-US" dirty="0"/>
              <a:t>Flood Mitigation Assistance (</a:t>
            </a:r>
            <a:r>
              <a:rPr lang="en-US" dirty="0">
                <a:hlinkClick r:id="rId3"/>
              </a:rPr>
              <a:t>FMA</a:t>
            </a:r>
            <a:r>
              <a:rPr lang="en-US" dirty="0"/>
              <a:t>) grant</a:t>
            </a:r>
          </a:p>
          <a:p>
            <a:pPr lvl="1"/>
            <a:r>
              <a:rPr lang="en-US" dirty="0"/>
              <a:t>Building Resilient Infrastructure and Communities (</a:t>
            </a:r>
            <a:r>
              <a:rPr lang="en-US" dirty="0">
                <a:hlinkClick r:id="rId4"/>
              </a:rPr>
              <a:t>BRIC</a:t>
            </a:r>
            <a:r>
              <a:rPr lang="en-US" dirty="0"/>
              <a:t>) grants</a:t>
            </a:r>
          </a:p>
          <a:p>
            <a:pPr indent="-347345">
              <a:lnSpc>
                <a:spcPct val="96082"/>
              </a:lnSpc>
            </a:pPr>
            <a:r>
              <a:rPr lang="en-US" b="1" dirty="0"/>
              <a:t>Post-Disaster Grants</a:t>
            </a:r>
          </a:p>
          <a:p>
            <a:pPr lvl="1"/>
            <a:r>
              <a:rPr lang="en-US" dirty="0"/>
              <a:t>Hazard Mitigation Grant Program (</a:t>
            </a:r>
            <a:r>
              <a:rPr lang="en-US" dirty="0">
                <a:hlinkClick r:id="rId5"/>
              </a:rPr>
              <a:t>HMGP</a:t>
            </a:r>
            <a:r>
              <a:rPr lang="en-US" dirty="0"/>
              <a:t>)</a:t>
            </a:r>
          </a:p>
          <a:p>
            <a:pPr lvl="1"/>
            <a:r>
              <a:rPr lang="en-US" dirty="0"/>
              <a:t>FMA </a:t>
            </a:r>
            <a:r>
              <a:rPr lang="en-US" dirty="0">
                <a:hlinkClick r:id="rId6"/>
              </a:rPr>
              <a:t>Swift Current </a:t>
            </a:r>
            <a:endParaRPr lang="en-US" dirty="0"/>
          </a:p>
          <a:p>
            <a:pPr marL="457200" lvl="1" indent="0">
              <a:buNone/>
            </a:pPr>
            <a:endParaRPr lang="en-US" dirty="0"/>
          </a:p>
        </p:txBody>
      </p:sp>
      <p:sp>
        <p:nvSpPr>
          <p:cNvPr id="4" name="TextBox 3">
            <a:extLst>
              <a:ext uri="{FF2B5EF4-FFF2-40B4-BE49-F238E27FC236}">
                <a16:creationId xmlns:a16="http://schemas.microsoft.com/office/drawing/2014/main" id="{CF12570C-7D65-A9D5-3152-E38B60623E01}"/>
              </a:ext>
            </a:extLst>
          </p:cNvPr>
          <p:cNvSpPr txBox="1"/>
          <p:nvPr/>
        </p:nvSpPr>
        <p:spPr>
          <a:xfrm>
            <a:off x="436443" y="3889441"/>
            <a:ext cx="6692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7"/>
              </a:rPr>
              <a:t>HMA BCA Waiver for Riverine Acquisition of SD Structures Page 115</a:t>
            </a:r>
            <a:endParaRPr lang="en-US" dirty="0"/>
          </a:p>
        </p:txBody>
      </p:sp>
      <p:pic>
        <p:nvPicPr>
          <p:cNvPr id="1028" name="Picture 4" descr="FEMA's FMA Swift Current Cost share">
            <a:extLst>
              <a:ext uri="{FF2B5EF4-FFF2-40B4-BE49-F238E27FC236}">
                <a16:creationId xmlns:a16="http://schemas.microsoft.com/office/drawing/2014/main" id="{00DC0381-DEDE-41FE-F418-EDA99056B6F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14499" y="2843389"/>
            <a:ext cx="4139311" cy="1354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EB4388C-D80D-0251-BFA2-F7E5A0F79704}"/>
              </a:ext>
              <a:ext uri="{C183D7F6-B498-43B3-948B-1728B52AA6E4}">
                <adec:decorative xmlns:adec="http://schemas.microsoft.com/office/drawing/2017/decorative" val="1"/>
              </a:ext>
            </a:extLst>
          </p:cNvPr>
          <p:cNvSpPr/>
          <p:nvPr/>
        </p:nvSpPr>
        <p:spPr>
          <a:xfrm>
            <a:off x="3632200" y="3291799"/>
            <a:ext cx="3496733" cy="406400"/>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46A47622-480C-20EB-5B6B-841479088673}"/>
              </a:ext>
            </a:extLst>
          </p:cNvPr>
          <p:cNvSpPr txBox="1"/>
          <p:nvPr/>
        </p:nvSpPr>
        <p:spPr>
          <a:xfrm>
            <a:off x="738183" y="4474319"/>
            <a:ext cx="10591968" cy="1323439"/>
          </a:xfrm>
          <a:prstGeom prst="rect">
            <a:avLst/>
          </a:prstGeom>
          <a:noFill/>
        </p:spPr>
        <p:txBody>
          <a:bodyPr wrap="square">
            <a:spAutoFit/>
          </a:bodyPr>
          <a:lstStyle/>
          <a:p>
            <a:r>
              <a:rPr lang="en-US" sz="2000" dirty="0"/>
              <a:t>NFIP Policyholders who have a flood loss, get the community’s SD letter, and are eligible can assign their benefit of up to $30,000 for </a:t>
            </a:r>
            <a:r>
              <a:rPr lang="en-US" sz="2000" dirty="0">
                <a:hlinkClick r:id="rId9"/>
              </a:rPr>
              <a:t>Increased Cost of Compliance</a:t>
            </a:r>
            <a:r>
              <a:rPr lang="en-US" sz="2000" dirty="0"/>
              <a:t> (ICC) to their community. FEMA will count the ICC claim monies as non-Federal matching funds when applying for mitigation grants. </a:t>
            </a:r>
          </a:p>
        </p:txBody>
      </p:sp>
    </p:spTree>
    <p:extLst>
      <p:ext uri="{BB962C8B-B14F-4D97-AF65-F5344CB8AC3E}">
        <p14:creationId xmlns:p14="http://schemas.microsoft.com/office/powerpoint/2010/main" val="363150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DDB-A6DE-4D07-4123-2F45EB126B6E}"/>
              </a:ext>
            </a:extLst>
          </p:cNvPr>
          <p:cNvSpPr>
            <a:spLocks noGrp="1"/>
          </p:cNvSpPr>
          <p:nvPr>
            <p:ph type="title"/>
          </p:nvPr>
        </p:nvSpPr>
        <p:spPr/>
        <p:txBody>
          <a:bodyPr/>
          <a:lstStyle/>
          <a:p>
            <a:r>
              <a:rPr lang="en-US" dirty="0"/>
              <a:t>Examples of the Reimbursement</a:t>
            </a:r>
          </a:p>
        </p:txBody>
      </p:sp>
      <p:sp>
        <p:nvSpPr>
          <p:cNvPr id="3" name="Text Placeholder 2">
            <a:extLst>
              <a:ext uri="{FF2B5EF4-FFF2-40B4-BE49-F238E27FC236}">
                <a16:creationId xmlns:a16="http://schemas.microsoft.com/office/drawing/2014/main" id="{7554222C-6664-56FB-BE12-86E8352B3E9A}"/>
              </a:ext>
            </a:extLst>
          </p:cNvPr>
          <p:cNvSpPr>
            <a:spLocks noGrp="1"/>
          </p:cNvSpPr>
          <p:nvPr>
            <p:ph type="body" sz="quarter" idx="10"/>
          </p:nvPr>
        </p:nvSpPr>
        <p:spPr/>
        <p:txBody>
          <a:bodyPr vert="horz" lIns="91440" tIns="45720" rIns="91440" bIns="45720" rtlCol="0" anchor="t">
            <a:normAutofit/>
          </a:bodyPr>
          <a:lstStyle/>
          <a:p>
            <a:pPr>
              <a:lnSpc>
                <a:spcPct val="132113"/>
              </a:lnSpc>
            </a:pPr>
            <a:r>
              <a:rPr lang="en-US" dirty="0"/>
              <a:t>Around the country and in Louisiana. How did it go and what could improve?</a:t>
            </a:r>
            <a:endParaRPr lang="en-US"/>
          </a:p>
        </p:txBody>
      </p:sp>
    </p:spTree>
    <p:extLst>
      <p:ext uri="{BB962C8B-B14F-4D97-AF65-F5344CB8AC3E}">
        <p14:creationId xmlns:p14="http://schemas.microsoft.com/office/powerpoint/2010/main" val="6177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sz="2800" b="1" dirty="0"/>
              <a:t>DR-4548 Earthquake and Aftershocks in Utah </a:t>
            </a:r>
            <a:r>
              <a:rPr lang="en-US" b="1" dirty="0"/>
              <a:t>(90%/10%)</a:t>
            </a:r>
          </a:p>
        </p:txBody>
      </p:sp>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738189" y="1066039"/>
            <a:ext cx="11111107" cy="1486776"/>
          </a:xfrm>
        </p:spPr>
        <p:txBody>
          <a:bodyPr vert="horz" lIns="91440" tIns="45720" rIns="91440" bIns="45720" rtlCol="0" anchor="t">
            <a:normAutofit/>
          </a:bodyPr>
          <a:lstStyle/>
          <a:p>
            <a:pPr marL="0" indent="0">
              <a:lnSpc>
                <a:spcPct val="100000"/>
              </a:lnSpc>
              <a:spcBef>
                <a:spcPts val="400"/>
              </a:spcBef>
              <a:buNone/>
            </a:pPr>
            <a:r>
              <a:rPr lang="en-US" sz="1600" dirty="0"/>
              <a:t>#181745, Salt Lake City: Many buildings were damaged by the Magna earthquake and needed to be inspected for public safety. (Building Permits, Field Surveys) Permitting staff worked overtime.</a:t>
            </a:r>
          </a:p>
          <a:p>
            <a:pPr marL="0" indent="0">
              <a:lnSpc>
                <a:spcPct val="100000"/>
              </a:lnSpc>
              <a:spcBef>
                <a:spcPts val="400"/>
              </a:spcBef>
              <a:buNone/>
            </a:pPr>
            <a:endParaRPr lang="en-US" sz="1600" b="1" dirty="0"/>
          </a:p>
          <a:p>
            <a:pPr marL="0" indent="0">
              <a:lnSpc>
                <a:spcPct val="100000"/>
              </a:lnSpc>
              <a:spcBef>
                <a:spcPts val="400"/>
              </a:spcBef>
              <a:buNone/>
            </a:pPr>
            <a:r>
              <a:rPr lang="en-US" sz="1600" b="1" dirty="0"/>
              <a:t>Obligated: $45,593.13 federal share, $5,065.90 non-federal share.</a:t>
            </a:r>
          </a:p>
          <a:p>
            <a:pPr marL="0" indent="0">
              <a:lnSpc>
                <a:spcPct val="100000"/>
              </a:lnSpc>
              <a:spcBef>
                <a:spcPts val="400"/>
              </a:spcBef>
              <a:buNone/>
            </a:pPr>
            <a:r>
              <a:rPr lang="en-US" sz="1600" b="1" dirty="0"/>
              <a:t>NOTE: Building Safety Inspections are eligible Under PA Cat B Emergency Protective Measures!</a:t>
            </a:r>
          </a:p>
        </p:txBody>
      </p:sp>
      <p:pic>
        <p:nvPicPr>
          <p:cNvPr id="1028" name="Picture 4" descr="earthquake aftershocks chart">
            <a:extLst>
              <a:ext uri="{FF2B5EF4-FFF2-40B4-BE49-F238E27FC236}">
                <a16:creationId xmlns:a16="http://schemas.microsoft.com/office/drawing/2014/main" id="{E1533097-F967-4168-9DEC-B64FF40A79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5127" y="2885772"/>
            <a:ext cx="7961745" cy="2889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1D614A-3990-4C6F-AD9B-98E885A25F6C}"/>
              </a:ext>
            </a:extLst>
          </p:cNvPr>
          <p:cNvSpPr txBox="1"/>
          <p:nvPr/>
        </p:nvSpPr>
        <p:spPr>
          <a:xfrm>
            <a:off x="6640945" y="5792830"/>
            <a:ext cx="3583710" cy="246221"/>
          </a:xfrm>
          <a:prstGeom prst="rect">
            <a:avLst/>
          </a:prstGeom>
          <a:noFill/>
        </p:spPr>
        <p:txBody>
          <a:bodyPr wrap="square">
            <a:spAutoFit/>
          </a:bodyPr>
          <a:lstStyle/>
          <a:p>
            <a:r>
              <a:rPr lang="en-US" sz="1000" dirty="0">
                <a:hlinkClick r:id="rId5"/>
              </a:rPr>
              <a:t>https://earthquakes.utah.gov/magna-quake/#gallery-image/1</a:t>
            </a:r>
            <a:r>
              <a:rPr lang="en-US" sz="1000" dirty="0"/>
              <a:t> </a:t>
            </a:r>
          </a:p>
        </p:txBody>
      </p:sp>
    </p:spTree>
    <p:extLst>
      <p:ext uri="{BB962C8B-B14F-4D97-AF65-F5344CB8AC3E}">
        <p14:creationId xmlns:p14="http://schemas.microsoft.com/office/powerpoint/2010/main" val="37668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DDB-A6DE-4D07-4123-2F45EB126B6E}"/>
              </a:ext>
            </a:extLst>
          </p:cNvPr>
          <p:cNvSpPr>
            <a:spLocks noGrp="1"/>
          </p:cNvSpPr>
          <p:nvPr>
            <p:ph type="title"/>
          </p:nvPr>
        </p:nvSpPr>
        <p:spPr/>
        <p:txBody>
          <a:bodyPr/>
          <a:lstStyle/>
          <a:p>
            <a:r>
              <a:rPr lang="en-US" dirty="0"/>
              <a:t>Newish PA Reimbursement—What Is It?</a:t>
            </a:r>
          </a:p>
        </p:txBody>
      </p:sp>
      <p:sp>
        <p:nvSpPr>
          <p:cNvPr id="3" name="Text Placeholder 2">
            <a:extLst>
              <a:ext uri="{FF2B5EF4-FFF2-40B4-BE49-F238E27FC236}">
                <a16:creationId xmlns:a16="http://schemas.microsoft.com/office/drawing/2014/main" id="{7554222C-6664-56FB-BE12-86E8352B3E9A}"/>
              </a:ext>
            </a:extLst>
          </p:cNvPr>
          <p:cNvSpPr>
            <a:spLocks noGrp="1"/>
          </p:cNvSpPr>
          <p:nvPr>
            <p:ph type="body" sz="quarter" idx="10"/>
          </p:nvPr>
        </p:nvSpPr>
        <p:spPr/>
        <p:txBody>
          <a:bodyPr vert="horz" lIns="91440" tIns="45720" rIns="91440" bIns="45720" rtlCol="0" anchor="t">
            <a:normAutofit/>
          </a:bodyPr>
          <a:lstStyle/>
          <a:p>
            <a:pPr>
              <a:lnSpc>
                <a:spcPct val="124521"/>
              </a:lnSpc>
            </a:pPr>
            <a:r>
              <a:rPr lang="en-US" dirty="0"/>
              <a:t>Policy effective date November 1, 2020</a:t>
            </a:r>
            <a:endParaRPr lang="en-US"/>
          </a:p>
        </p:txBody>
      </p:sp>
    </p:spTree>
    <p:extLst>
      <p:ext uri="{BB962C8B-B14F-4D97-AF65-F5344CB8AC3E}">
        <p14:creationId xmlns:p14="http://schemas.microsoft.com/office/powerpoint/2010/main" val="8291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b="1" dirty="0"/>
              <a:t>DR-4606 Louisiana Severe Storms, Tornadoes, and Flooding (90%/10%)</a:t>
            </a:r>
          </a:p>
        </p:txBody>
      </p:sp>
      <p:pic>
        <p:nvPicPr>
          <p:cNvPr id="5" name="Picture 4" descr="News article about flooding in Ascension Parish">
            <a:extLst>
              <a:ext uri="{FF2B5EF4-FFF2-40B4-BE49-F238E27FC236}">
                <a16:creationId xmlns:a16="http://schemas.microsoft.com/office/drawing/2014/main" id="{944F8F92-0522-B37B-051C-27192549B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9" y="1127110"/>
            <a:ext cx="6003077" cy="4257689"/>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6934200" y="1000575"/>
            <a:ext cx="4915096" cy="4384223"/>
          </a:xfrm>
        </p:spPr>
        <p:txBody>
          <a:bodyPr>
            <a:normAutofit/>
          </a:bodyPr>
          <a:lstStyle/>
          <a:p>
            <a:pPr marL="0" indent="0">
              <a:lnSpc>
                <a:spcPct val="100000"/>
              </a:lnSpc>
              <a:spcBef>
                <a:spcPts val="400"/>
              </a:spcBef>
              <a:buNone/>
            </a:pPr>
            <a:r>
              <a:rPr lang="en-US" sz="2000" dirty="0">
                <a:solidFill>
                  <a:schemeClr val="accent4"/>
                </a:solidFill>
              </a:rPr>
              <a:t>#542865</a:t>
            </a:r>
            <a:r>
              <a:rPr lang="en-US" sz="2000" dirty="0"/>
              <a:t>, Ascension Parish:  Ascension Parish Government procured a contractor to inspect structures parish wide for substantial damages, in the aftermath of the severe storms, tornados, and flooding that occurred May 17th-21st. The contractor inspected 60 damaged structures.</a:t>
            </a:r>
          </a:p>
          <a:p>
            <a:pPr marL="0" indent="0">
              <a:lnSpc>
                <a:spcPct val="100000"/>
              </a:lnSpc>
              <a:spcBef>
                <a:spcPts val="400"/>
              </a:spcBef>
              <a:buNone/>
            </a:pPr>
            <a:endParaRPr lang="en-US" sz="2000" dirty="0"/>
          </a:p>
          <a:p>
            <a:pPr marL="0" indent="0" algn="ctr">
              <a:lnSpc>
                <a:spcPct val="100000"/>
              </a:lnSpc>
              <a:spcBef>
                <a:spcPts val="400"/>
              </a:spcBef>
              <a:buNone/>
            </a:pPr>
            <a:r>
              <a:rPr lang="en-US" sz="2000" b="1" dirty="0"/>
              <a:t>Obligated: federal share $16,740.00, </a:t>
            </a:r>
          </a:p>
          <a:p>
            <a:pPr marL="0" indent="0" algn="ctr">
              <a:lnSpc>
                <a:spcPct val="100000"/>
              </a:lnSpc>
              <a:spcBef>
                <a:spcPts val="400"/>
              </a:spcBef>
              <a:buNone/>
            </a:pPr>
            <a:r>
              <a:rPr lang="en-US" sz="2000" b="1" dirty="0"/>
              <a:t>non-federal share $1,860.00</a:t>
            </a:r>
          </a:p>
        </p:txBody>
      </p:sp>
      <p:sp>
        <p:nvSpPr>
          <p:cNvPr id="7" name="TextBox 6">
            <a:extLst>
              <a:ext uri="{FF2B5EF4-FFF2-40B4-BE49-F238E27FC236}">
                <a16:creationId xmlns:a16="http://schemas.microsoft.com/office/drawing/2014/main" id="{B1249EC3-24E1-A37C-0FC4-AF0581F86B58}"/>
              </a:ext>
            </a:extLst>
          </p:cNvPr>
          <p:cNvSpPr txBox="1"/>
          <p:nvPr/>
        </p:nvSpPr>
        <p:spPr>
          <a:xfrm>
            <a:off x="838200" y="5504408"/>
            <a:ext cx="5903066" cy="276999"/>
          </a:xfrm>
          <a:prstGeom prst="rect">
            <a:avLst/>
          </a:prstGeom>
          <a:noFill/>
        </p:spPr>
        <p:txBody>
          <a:bodyPr wrap="square">
            <a:spAutoFit/>
          </a:bodyPr>
          <a:lstStyle/>
          <a:p>
            <a:pPr algn="ctr"/>
            <a:r>
              <a:rPr lang="en-US" sz="1200" dirty="0">
                <a:hlinkClick r:id="rId4"/>
              </a:rPr>
              <a:t>Photos: Bluff Road Area Flooding in Ascension Parish | Photos | theadvocate.com</a:t>
            </a:r>
            <a:endParaRPr lang="en-US" sz="1200" dirty="0"/>
          </a:p>
        </p:txBody>
      </p:sp>
    </p:spTree>
    <p:extLst>
      <p:ext uri="{BB962C8B-B14F-4D97-AF65-F5344CB8AC3E}">
        <p14:creationId xmlns:p14="http://schemas.microsoft.com/office/powerpoint/2010/main" val="177788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b="1" dirty="0"/>
              <a:t>DR-4609 Flooding in Tennessee (90%/10%)</a:t>
            </a:r>
          </a:p>
        </p:txBody>
      </p:sp>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738189" y="996728"/>
            <a:ext cx="11111107" cy="1426344"/>
          </a:xfrm>
        </p:spPr>
        <p:txBody>
          <a:bodyPr>
            <a:noAutofit/>
          </a:bodyPr>
          <a:lstStyle/>
          <a:p>
            <a:pPr marL="0" indent="0">
              <a:lnSpc>
                <a:spcPct val="100000"/>
              </a:lnSpc>
              <a:spcBef>
                <a:spcPts val="400"/>
              </a:spcBef>
              <a:buNone/>
            </a:pPr>
            <a:r>
              <a:rPr lang="en-US" sz="1800" dirty="0">
                <a:solidFill>
                  <a:schemeClr val="accent4"/>
                </a:solidFill>
              </a:rPr>
              <a:t>#542801</a:t>
            </a:r>
            <a:r>
              <a:rPr lang="en-US" sz="1800" dirty="0"/>
              <a:t>, City of Waverly: Had widespread flooding damage that destroyed hundreds of homes. City of Waverly hired a temporary employee to provide assistance in building code and floodplain administration and enforcement, including inspections for substantial damage compliance. 226 Force Account Labor Regular Hours For Temporary Employee. </a:t>
            </a:r>
          </a:p>
          <a:p>
            <a:pPr marL="0" indent="0" algn="ctr">
              <a:lnSpc>
                <a:spcPct val="100000"/>
              </a:lnSpc>
              <a:spcBef>
                <a:spcPts val="400"/>
              </a:spcBef>
              <a:buNone/>
            </a:pPr>
            <a:r>
              <a:rPr lang="en-US" sz="1800" b="1" dirty="0"/>
              <a:t>Obligated: federal share $4,068.00, non-federal share $452.00</a:t>
            </a:r>
          </a:p>
        </p:txBody>
      </p:sp>
      <p:pic>
        <p:nvPicPr>
          <p:cNvPr id="5" name="Picture 4" descr="Flooding in Waverly Tennessee cars under water">
            <a:extLst>
              <a:ext uri="{FF2B5EF4-FFF2-40B4-BE49-F238E27FC236}">
                <a16:creationId xmlns:a16="http://schemas.microsoft.com/office/drawing/2014/main" id="{4AF4737E-6232-4D1A-A228-51D68EAB4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3762" y="2638806"/>
            <a:ext cx="5284473" cy="294848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A31D792-F288-4C7B-98E5-49F76F63B97C}"/>
              </a:ext>
            </a:extLst>
          </p:cNvPr>
          <p:cNvSpPr txBox="1"/>
          <p:nvPr/>
        </p:nvSpPr>
        <p:spPr>
          <a:xfrm>
            <a:off x="3260436" y="5587286"/>
            <a:ext cx="5671127" cy="461665"/>
          </a:xfrm>
          <a:prstGeom prst="rect">
            <a:avLst/>
          </a:prstGeom>
          <a:noFill/>
        </p:spPr>
        <p:txBody>
          <a:bodyPr wrap="square">
            <a:spAutoFit/>
          </a:bodyPr>
          <a:lstStyle/>
          <a:p>
            <a:pPr algn="ctr"/>
            <a:r>
              <a:rPr lang="en-US" sz="1200" dirty="0">
                <a:hlinkClick r:id="rId4"/>
              </a:rPr>
              <a:t>https://www.tennessean.com/story/news/local/2021/09/02/video-shows-how-fast-water-rose-waverly-tennesee-floods/5699548001/</a:t>
            </a:r>
            <a:r>
              <a:rPr lang="en-US" sz="1200" dirty="0"/>
              <a:t> </a:t>
            </a:r>
          </a:p>
        </p:txBody>
      </p:sp>
    </p:spTree>
    <p:extLst>
      <p:ext uri="{BB962C8B-B14F-4D97-AF65-F5344CB8AC3E}">
        <p14:creationId xmlns:p14="http://schemas.microsoft.com/office/powerpoint/2010/main" val="35599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b="1" dirty="0"/>
              <a:t>DR-4611 Hurricane Ida in Louisiana (90%/10%)</a:t>
            </a:r>
          </a:p>
        </p:txBody>
      </p:sp>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738189" y="1157280"/>
            <a:ext cx="6169687" cy="4479816"/>
          </a:xfrm>
        </p:spPr>
        <p:txBody>
          <a:bodyPr>
            <a:normAutofit lnSpcReduction="10000"/>
          </a:bodyPr>
          <a:lstStyle/>
          <a:p>
            <a:pPr marL="0" indent="0">
              <a:lnSpc>
                <a:spcPct val="100000"/>
              </a:lnSpc>
              <a:spcBef>
                <a:spcPts val="400"/>
              </a:spcBef>
              <a:buNone/>
            </a:pPr>
            <a:r>
              <a:rPr lang="en-US" sz="1400" dirty="0"/>
              <a:t>Obligated:</a:t>
            </a:r>
          </a:p>
          <a:p>
            <a:pPr>
              <a:lnSpc>
                <a:spcPct val="100000"/>
              </a:lnSpc>
              <a:spcBef>
                <a:spcPts val="400"/>
              </a:spcBef>
            </a:pPr>
            <a:r>
              <a:rPr lang="en-US" sz="1400" dirty="0">
                <a:solidFill>
                  <a:schemeClr val="accent4"/>
                </a:solidFill>
              </a:rPr>
              <a:t>#664526</a:t>
            </a:r>
            <a:r>
              <a:rPr lang="en-US" sz="1400" dirty="0"/>
              <a:t>, Town of Lutcher: The applicant utilized contract services for structure inspections to 1,823 properties and buildings in order to enforce floodplain management ordinances</a:t>
            </a:r>
          </a:p>
          <a:p>
            <a:pPr lvl="1">
              <a:spcBef>
                <a:spcPts val="400"/>
              </a:spcBef>
            </a:pPr>
            <a:r>
              <a:rPr lang="en-US" sz="1400" b="1" dirty="0"/>
              <a:t>federal share $75,056.45, non-federal share $8,339.60</a:t>
            </a:r>
          </a:p>
          <a:p>
            <a:pPr>
              <a:lnSpc>
                <a:spcPct val="100000"/>
              </a:lnSpc>
              <a:spcBef>
                <a:spcPts val="400"/>
              </a:spcBef>
            </a:pPr>
            <a:r>
              <a:rPr lang="en-US" sz="1400" dirty="0">
                <a:solidFill>
                  <a:schemeClr val="accent4"/>
                </a:solidFill>
              </a:rPr>
              <a:t>#664357</a:t>
            </a:r>
            <a:r>
              <a:rPr lang="en-US" sz="1400" dirty="0"/>
              <a:t>,</a:t>
            </a:r>
            <a:r>
              <a:rPr lang="en-US" sz="1400" dirty="0">
                <a:solidFill>
                  <a:schemeClr val="accent4"/>
                </a:solidFill>
              </a:rPr>
              <a:t> </a:t>
            </a:r>
            <a:r>
              <a:rPr lang="en-US" sz="1400" dirty="0"/>
              <a:t>Town of Gramercy: The applicant utilized contract services for damage inspections to 1,763 town-wide private properties and buildings</a:t>
            </a:r>
          </a:p>
          <a:p>
            <a:pPr lvl="1">
              <a:spcBef>
                <a:spcPts val="400"/>
              </a:spcBef>
            </a:pPr>
            <a:r>
              <a:rPr lang="en-US" sz="1400" b="1" dirty="0"/>
              <a:t>federal share $70,526.97, non-federal share $7,836.32</a:t>
            </a:r>
          </a:p>
          <a:p>
            <a:pPr>
              <a:lnSpc>
                <a:spcPct val="100000"/>
              </a:lnSpc>
              <a:spcBef>
                <a:spcPts val="400"/>
              </a:spcBef>
            </a:pPr>
            <a:r>
              <a:rPr lang="en-US" sz="1400" dirty="0">
                <a:solidFill>
                  <a:schemeClr val="accent4"/>
                </a:solidFill>
              </a:rPr>
              <a:t>#663823</a:t>
            </a:r>
            <a:r>
              <a:rPr lang="en-US" sz="1400" dirty="0"/>
              <a:t>, St. James Parish: Contract services for structure inspections to Parish-wide private properties and buildings in order to enforce floodplain management ordinances. Contract included rapid windshield surveys; SDE input; SD notifications, outreach and coordination</a:t>
            </a:r>
          </a:p>
          <a:p>
            <a:pPr lvl="1">
              <a:spcBef>
                <a:spcPts val="400"/>
              </a:spcBef>
            </a:pPr>
            <a:r>
              <a:rPr lang="en-US" sz="1400" b="1" dirty="0"/>
              <a:t>federal share $247,359.20, non-federal share $27,484.35 </a:t>
            </a:r>
          </a:p>
          <a:p>
            <a:pPr>
              <a:lnSpc>
                <a:spcPct val="100000"/>
              </a:lnSpc>
              <a:spcBef>
                <a:spcPts val="400"/>
              </a:spcBef>
            </a:pPr>
            <a:r>
              <a:rPr lang="en-US" sz="1400" dirty="0">
                <a:solidFill>
                  <a:schemeClr val="accent4"/>
                </a:solidFill>
              </a:rPr>
              <a:t>#665540</a:t>
            </a:r>
            <a:r>
              <a:rPr lang="en-US" sz="1400" dirty="0"/>
              <a:t>, Plaquemines Parish: Hurricane Ida caused extensive damage to homes in Plaquemines Parish, requiring additional resources for building code and floodplain management administration and enforcement. Contractor assessed 9,345 properties and found 146 to have “substantial damage.” </a:t>
            </a:r>
          </a:p>
          <a:p>
            <a:pPr lvl="1">
              <a:spcBef>
                <a:spcPts val="400"/>
              </a:spcBef>
            </a:pPr>
            <a:r>
              <a:rPr lang="en-US" sz="1400" b="1" dirty="0"/>
              <a:t>federal share $150,932.52, non-federal share $16,770.28</a:t>
            </a:r>
          </a:p>
          <a:p>
            <a:pPr>
              <a:lnSpc>
                <a:spcPct val="100000"/>
              </a:lnSpc>
              <a:spcBef>
                <a:spcPts val="400"/>
              </a:spcBef>
            </a:pPr>
            <a:endParaRPr lang="en-US" sz="1600" dirty="0"/>
          </a:p>
          <a:p>
            <a:pPr marL="1371600" lvl="3" indent="0">
              <a:spcBef>
                <a:spcPts val="400"/>
              </a:spcBef>
              <a:buNone/>
            </a:pPr>
            <a:endParaRPr lang="en-US" sz="1600" dirty="0"/>
          </a:p>
        </p:txBody>
      </p:sp>
      <p:pic>
        <p:nvPicPr>
          <p:cNvPr id="10" name="Picture 9" descr="News article title It Looks Like a War Zone from Hurricane Ida in Plaquemines Parish">
            <a:extLst>
              <a:ext uri="{FF2B5EF4-FFF2-40B4-BE49-F238E27FC236}">
                <a16:creationId xmlns:a16="http://schemas.microsoft.com/office/drawing/2014/main" id="{8B6CFC47-2DE1-5A4A-5506-6F3FBC9B6349}"/>
              </a:ext>
            </a:extLst>
          </p:cNvPr>
          <p:cNvPicPr>
            <a:picLocks noChangeAspect="1"/>
          </p:cNvPicPr>
          <p:nvPr/>
        </p:nvPicPr>
        <p:blipFill>
          <a:blip r:embed="rId3"/>
          <a:stretch>
            <a:fillRect/>
          </a:stretch>
        </p:blipFill>
        <p:spPr>
          <a:xfrm>
            <a:off x="8013700" y="496831"/>
            <a:ext cx="3440111" cy="276213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22D2BF03-BFEB-A702-A848-F1F3C8C41EF9}"/>
              </a:ext>
            </a:extLst>
          </p:cNvPr>
          <p:cNvSpPr txBox="1"/>
          <p:nvPr/>
        </p:nvSpPr>
        <p:spPr>
          <a:xfrm>
            <a:off x="8013699" y="3329480"/>
            <a:ext cx="3440111" cy="461665"/>
          </a:xfrm>
          <a:prstGeom prst="rect">
            <a:avLst/>
          </a:prstGeom>
          <a:noFill/>
        </p:spPr>
        <p:txBody>
          <a:bodyPr wrap="square">
            <a:spAutoFit/>
          </a:bodyPr>
          <a:lstStyle/>
          <a:p>
            <a:r>
              <a:rPr lang="en-US" sz="1200" dirty="0">
                <a:hlinkClick r:id="rId4"/>
              </a:rPr>
              <a:t>‘It looks like a war zone’ : Hurricane Ida floods Louisiana’s Plaquemines Parish | PBS NewsHour</a:t>
            </a:r>
            <a:endParaRPr lang="en-US" sz="1200" dirty="0"/>
          </a:p>
        </p:txBody>
      </p:sp>
      <p:pic>
        <p:nvPicPr>
          <p:cNvPr id="2050" name="Picture 2" descr="Hurricane Ida Storm Damage in Pointe Aux Chenes">
            <a:extLst>
              <a:ext uri="{FF2B5EF4-FFF2-40B4-BE49-F238E27FC236}">
                <a16:creationId xmlns:a16="http://schemas.microsoft.com/office/drawing/2014/main" id="{CA78F5F8-6552-4F33-BBB2-400970FC68D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013700" y="3971403"/>
            <a:ext cx="3440116" cy="1665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A96ECE-0C8B-44D9-8916-1F06456E1C1D}"/>
              </a:ext>
            </a:extLst>
          </p:cNvPr>
          <p:cNvSpPr txBox="1"/>
          <p:nvPr/>
        </p:nvSpPr>
        <p:spPr>
          <a:xfrm>
            <a:off x="10238076" y="5753581"/>
            <a:ext cx="1215735" cy="246221"/>
          </a:xfrm>
          <a:prstGeom prst="rect">
            <a:avLst/>
          </a:prstGeom>
          <a:noFill/>
        </p:spPr>
        <p:txBody>
          <a:bodyPr wrap="square" rtlCol="0">
            <a:spAutoFit/>
          </a:bodyPr>
          <a:lstStyle/>
          <a:p>
            <a:r>
              <a:rPr lang="en-US" sz="1000" dirty="0"/>
              <a:t>Julie Joseph, FEMA</a:t>
            </a:r>
          </a:p>
        </p:txBody>
      </p:sp>
    </p:spTree>
    <p:extLst>
      <p:ext uri="{BB962C8B-B14F-4D97-AF65-F5344CB8AC3E}">
        <p14:creationId xmlns:p14="http://schemas.microsoft.com/office/powerpoint/2010/main" val="37035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b="1" dirty="0"/>
              <a:t>DR-4611 Hurricane Ida in Louisiana (90%/10%), Continued</a:t>
            </a:r>
          </a:p>
        </p:txBody>
      </p:sp>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738189" y="1125266"/>
            <a:ext cx="7167215" cy="4479816"/>
          </a:xfrm>
        </p:spPr>
        <p:txBody>
          <a:bodyPr>
            <a:normAutofit/>
          </a:bodyPr>
          <a:lstStyle/>
          <a:p>
            <a:pPr marL="0" indent="0">
              <a:lnSpc>
                <a:spcPct val="100000"/>
              </a:lnSpc>
              <a:spcBef>
                <a:spcPts val="400"/>
              </a:spcBef>
              <a:buNone/>
            </a:pPr>
            <a:r>
              <a:rPr lang="en-US" sz="1300" dirty="0"/>
              <a:t>Obligated:</a:t>
            </a:r>
          </a:p>
          <a:p>
            <a:pPr marL="285750" indent="-285750">
              <a:lnSpc>
                <a:spcPct val="100000"/>
              </a:lnSpc>
              <a:spcBef>
                <a:spcPts val="400"/>
              </a:spcBef>
            </a:pPr>
            <a:r>
              <a:rPr lang="en-US" sz="1300" dirty="0">
                <a:solidFill>
                  <a:schemeClr val="accent4"/>
                </a:solidFill>
              </a:rPr>
              <a:t>#673572</a:t>
            </a:r>
            <a:r>
              <a:rPr lang="en-US" sz="1300" dirty="0"/>
              <a:t>,</a:t>
            </a:r>
            <a:r>
              <a:rPr lang="en-US" sz="1300" dirty="0">
                <a:solidFill>
                  <a:schemeClr val="accent4"/>
                </a:solidFill>
              </a:rPr>
              <a:t> </a:t>
            </a:r>
            <a:r>
              <a:rPr lang="en-US" sz="1300" dirty="0"/>
              <a:t>Jefferson Parish: Jefferson Parish initiated inspections for substantial damage compliance to enforce its floodplain management ordinances.  The Parish contracted the services performed which included the Town of Jean Lafitte; the Town of Grand Isle; and the unincorporated areas of Lafitte, Barataria, and Crown Point within Jefferson Parish. </a:t>
            </a:r>
          </a:p>
          <a:p>
            <a:pPr marL="685800" lvl="1">
              <a:spcBef>
                <a:spcPts val="400"/>
              </a:spcBef>
            </a:pPr>
            <a:r>
              <a:rPr lang="en-US" sz="1300" b="1" dirty="0"/>
              <a:t>federal share $399,179.46, non-federal share $44,353.27</a:t>
            </a:r>
          </a:p>
          <a:p>
            <a:pPr marL="285750" indent="-285750">
              <a:lnSpc>
                <a:spcPct val="100000"/>
              </a:lnSpc>
              <a:spcBef>
                <a:spcPts val="400"/>
              </a:spcBef>
            </a:pPr>
            <a:r>
              <a:rPr lang="en-US" sz="1300" dirty="0">
                <a:solidFill>
                  <a:schemeClr val="accent4"/>
                </a:solidFill>
              </a:rPr>
              <a:t>#674667</a:t>
            </a:r>
            <a:r>
              <a:rPr lang="en-US" sz="1300" dirty="0"/>
              <a:t>, City of Kenner: The applicant procured contract vendor to provide floodplain management and technical support services to accurately document incurred damage and provide FEMA substantial damage determinations as required by the local floodplain management ordinance for participation in the NFIP. There are a total of 296 sites.</a:t>
            </a:r>
          </a:p>
          <a:p>
            <a:pPr marL="685800" lvl="1">
              <a:spcBef>
                <a:spcPts val="400"/>
              </a:spcBef>
            </a:pPr>
            <a:r>
              <a:rPr lang="en-US" sz="1300" b="1" dirty="0"/>
              <a:t>federal share $145,161.00, non-federal share $16,129.00</a:t>
            </a:r>
          </a:p>
          <a:p>
            <a:pPr marL="285750" indent="-285750">
              <a:lnSpc>
                <a:spcPct val="100000"/>
              </a:lnSpc>
              <a:spcBef>
                <a:spcPts val="400"/>
              </a:spcBef>
            </a:pPr>
            <a:r>
              <a:rPr lang="en-US" sz="1300" dirty="0">
                <a:solidFill>
                  <a:schemeClr val="accent4"/>
                </a:solidFill>
              </a:rPr>
              <a:t>#668699</a:t>
            </a:r>
            <a:r>
              <a:rPr lang="en-US" sz="1300" dirty="0"/>
              <a:t>, Lafourche Parish-wide: The Applicant performed 1206 Substantial Damage Assessments within their designated Parish utilizing contract and Force Account Labor/Equipment. The contract work consisted of: 1-Homeowner Coordination ($2,374,275.00), 2-Assesssments &amp; Quality Control ($592,313.75), 3-I Data Management ($853,346.25), and 4-Community Outreach ($31,162.50).  The results of the Substantial Damage determinations were:  18,497 total homes were inspected; Damaged Less Than 50% was 16,985 (91.83%), Damaged 50% or more 1,512 (8.17%).</a:t>
            </a:r>
          </a:p>
          <a:p>
            <a:pPr marL="685800" lvl="1">
              <a:spcBef>
                <a:spcPts val="400"/>
              </a:spcBef>
            </a:pPr>
            <a:r>
              <a:rPr lang="en-US" sz="1300" b="1" dirty="0"/>
              <a:t>federal share $7,138,235.25, non-federal share $793,137.25</a:t>
            </a:r>
          </a:p>
          <a:p>
            <a:pPr marL="400050" lvl="1" indent="0">
              <a:spcBef>
                <a:spcPts val="400"/>
              </a:spcBef>
              <a:buNone/>
            </a:pPr>
            <a:endParaRPr lang="en-US" sz="1300" b="1" dirty="0"/>
          </a:p>
        </p:txBody>
      </p:sp>
      <p:pic>
        <p:nvPicPr>
          <p:cNvPr id="4" name="id-3F73B862-8CD8-4776-95FB-AF0E88DFEAE3" descr="Image of Lafourche Parish community outreach document on substantial damage">
            <a:extLst>
              <a:ext uri="{FF2B5EF4-FFF2-40B4-BE49-F238E27FC236}">
                <a16:creationId xmlns:a16="http://schemas.microsoft.com/office/drawing/2014/main" id="{B75220BA-D8B5-63D4-6D09-9C958FDB7FF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007105" y="1222932"/>
            <a:ext cx="3508251" cy="978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spect Lafourche website">
            <a:extLst>
              <a:ext uri="{FF2B5EF4-FFF2-40B4-BE49-F238E27FC236}">
                <a16:creationId xmlns:a16="http://schemas.microsoft.com/office/drawing/2014/main" id="{32A9ED41-85D8-420F-7184-2E3233CF36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7105" y="2221684"/>
            <a:ext cx="3508251" cy="28448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86ACCC8-E3FE-3093-4F2C-F679F0627CFC}"/>
              </a:ext>
            </a:extLst>
          </p:cNvPr>
          <p:cNvSpPr txBox="1"/>
          <p:nvPr/>
        </p:nvSpPr>
        <p:spPr>
          <a:xfrm>
            <a:off x="8007105" y="5235750"/>
            <a:ext cx="3508251" cy="369332"/>
          </a:xfrm>
          <a:prstGeom prst="rect">
            <a:avLst/>
          </a:prstGeom>
          <a:noFill/>
        </p:spPr>
        <p:txBody>
          <a:bodyPr wrap="square">
            <a:spAutoFit/>
          </a:bodyPr>
          <a:lstStyle/>
          <a:p>
            <a:pPr algn="ctr"/>
            <a:r>
              <a:rPr lang="en-US" dirty="0">
                <a:hlinkClick r:id="rId5"/>
              </a:rPr>
              <a:t>Home (inspectlafourche.com)</a:t>
            </a:r>
            <a:endParaRPr lang="en-US" dirty="0"/>
          </a:p>
        </p:txBody>
      </p:sp>
    </p:spTree>
    <p:extLst>
      <p:ext uri="{BB962C8B-B14F-4D97-AF65-F5344CB8AC3E}">
        <p14:creationId xmlns:p14="http://schemas.microsoft.com/office/powerpoint/2010/main" val="422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E94775-4DBF-0563-F98A-DF29C5BA2F73}"/>
              </a:ext>
            </a:extLst>
          </p:cNvPr>
          <p:cNvSpPr>
            <a:spLocks noGrp="1"/>
          </p:cNvSpPr>
          <p:nvPr>
            <p:ph type="title"/>
          </p:nvPr>
        </p:nvSpPr>
        <p:spPr/>
        <p:txBody>
          <a:bodyPr>
            <a:normAutofit fontScale="90000"/>
          </a:bodyPr>
          <a:lstStyle/>
          <a:p>
            <a:r>
              <a:rPr lang="en-US" dirty="0"/>
              <a:t>DR-4618-PA, Remnants of Hurricane Ida (90%/10%)</a:t>
            </a:r>
          </a:p>
        </p:txBody>
      </p:sp>
      <p:pic>
        <p:nvPicPr>
          <p:cNvPr id="6" name="Picture 5" descr="Flooding in Pennsylvania Hurricane Ida">
            <a:extLst>
              <a:ext uri="{FF2B5EF4-FFF2-40B4-BE49-F238E27FC236}">
                <a16:creationId xmlns:a16="http://schemas.microsoft.com/office/drawing/2014/main" id="{A2FFCA44-1098-6439-F4FA-5B261E13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9" y="983954"/>
            <a:ext cx="4604165" cy="428807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0B72300-479E-FB31-AB55-7BC97BD9A1F2}"/>
              </a:ext>
            </a:extLst>
          </p:cNvPr>
          <p:cNvSpPr txBox="1"/>
          <p:nvPr/>
        </p:nvSpPr>
        <p:spPr>
          <a:xfrm>
            <a:off x="640935" y="5340817"/>
            <a:ext cx="4825148" cy="461665"/>
          </a:xfrm>
          <a:prstGeom prst="rect">
            <a:avLst/>
          </a:prstGeom>
          <a:noFill/>
        </p:spPr>
        <p:txBody>
          <a:bodyPr wrap="square">
            <a:spAutoFit/>
          </a:bodyPr>
          <a:lstStyle/>
          <a:p>
            <a:r>
              <a:rPr lang="en-US" sz="1200" dirty="0">
                <a:hlinkClick r:id="rId4"/>
              </a:rPr>
              <a:t>Delaware County officials work to assess damage from Ida near the Brandywine River in Chadds Ford. - 6abc Philadelphia</a:t>
            </a:r>
            <a:endParaRPr lang="en-US" sz="1200" dirty="0"/>
          </a:p>
        </p:txBody>
      </p:sp>
      <p:sp>
        <p:nvSpPr>
          <p:cNvPr id="2" name="Content Placeholder 1">
            <a:extLst>
              <a:ext uri="{FF2B5EF4-FFF2-40B4-BE49-F238E27FC236}">
                <a16:creationId xmlns:a16="http://schemas.microsoft.com/office/drawing/2014/main" id="{92CE5B76-218E-DF05-146F-50219CDACA78}"/>
              </a:ext>
            </a:extLst>
          </p:cNvPr>
          <p:cNvSpPr>
            <a:spLocks noGrp="1"/>
          </p:cNvSpPr>
          <p:nvPr>
            <p:ph idx="1"/>
          </p:nvPr>
        </p:nvSpPr>
        <p:spPr>
          <a:xfrm>
            <a:off x="6096000" y="1172420"/>
            <a:ext cx="5357816" cy="3856780"/>
          </a:xfrm>
        </p:spPr>
        <p:txBody>
          <a:bodyPr vert="horz" lIns="91440" tIns="45720" rIns="91440" bIns="45720" rtlCol="0" anchor="t">
            <a:normAutofit fontScale="92500" lnSpcReduction="10000"/>
          </a:bodyPr>
          <a:lstStyle/>
          <a:p>
            <a:pPr marL="0" indent="0">
              <a:lnSpc>
                <a:spcPct val="120000"/>
              </a:lnSpc>
              <a:spcBef>
                <a:spcPts val="0"/>
              </a:spcBef>
              <a:buNone/>
            </a:pPr>
            <a:r>
              <a:rPr lang="en-US" dirty="0">
                <a:solidFill>
                  <a:schemeClr val="accent4"/>
                </a:solidFill>
              </a:rPr>
              <a:t>#</a:t>
            </a:r>
            <a:r>
              <a:rPr lang="en-US" b="0" i="0" dirty="0">
                <a:solidFill>
                  <a:schemeClr val="accent4"/>
                </a:solidFill>
                <a:effectLst/>
                <a:latin typeface="Roboto" panose="02000000000000000000" pitchFamily="2" charset="0"/>
              </a:rPr>
              <a:t>660159</a:t>
            </a:r>
            <a:r>
              <a:rPr lang="en-US" b="0" i="0" dirty="0">
                <a:effectLst/>
                <a:latin typeface="Roboto" panose="02000000000000000000" pitchFamily="2" charset="0"/>
              </a:rPr>
              <a:t>,</a:t>
            </a:r>
            <a:r>
              <a:rPr lang="en-US" dirty="0">
                <a:solidFill>
                  <a:schemeClr val="accent4"/>
                </a:solidFill>
              </a:rPr>
              <a:t> </a:t>
            </a:r>
            <a:r>
              <a:rPr lang="en-US" dirty="0"/>
              <a:t>Chadds Ford Township: The Township was inundated with flood waters causing the town to hire contractors to assist with Floodplain Assessments, Code Enforcement, and Building Inspections. Maryann is the manager who routinely performs these task, but due to the amount and the nature of the flooding the town hired 2 contractors to assist with this process. </a:t>
            </a:r>
          </a:p>
          <a:p>
            <a:pPr marL="0" indent="0">
              <a:lnSpc>
                <a:spcPct val="120000"/>
              </a:lnSpc>
              <a:spcBef>
                <a:spcPts val="0"/>
              </a:spcBef>
              <a:buNone/>
            </a:pPr>
            <a:endParaRPr lang="en-US" dirty="0"/>
          </a:p>
          <a:p>
            <a:pPr marL="0" indent="0" algn="ctr">
              <a:lnSpc>
                <a:spcPct val="120000"/>
              </a:lnSpc>
              <a:spcBef>
                <a:spcPts val="0"/>
              </a:spcBef>
              <a:buNone/>
            </a:pPr>
            <a:r>
              <a:rPr lang="en-US" b="1" dirty="0"/>
              <a:t>Obligated: federal share $14,748.57, non-federal share $1,638.73</a:t>
            </a:r>
          </a:p>
          <a:p>
            <a:pPr marL="0" indent="0">
              <a:lnSpc>
                <a:spcPct val="103873"/>
              </a:lnSpc>
              <a:buNone/>
            </a:pPr>
            <a:endParaRPr lang="en-US" dirty="0"/>
          </a:p>
          <a:p>
            <a:pPr marL="0" indent="0">
              <a:lnSpc>
                <a:spcPct val="103873"/>
              </a:lnSpc>
              <a:buNone/>
            </a:pPr>
            <a:endParaRPr lang="en-US" dirty="0"/>
          </a:p>
        </p:txBody>
      </p:sp>
    </p:spTree>
    <p:extLst>
      <p:ext uri="{BB962C8B-B14F-4D97-AF65-F5344CB8AC3E}">
        <p14:creationId xmlns:p14="http://schemas.microsoft.com/office/powerpoint/2010/main" val="186047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E94775-4DBF-0563-F98A-DF29C5BA2F73}"/>
              </a:ext>
            </a:extLst>
          </p:cNvPr>
          <p:cNvSpPr>
            <a:spLocks noGrp="1"/>
          </p:cNvSpPr>
          <p:nvPr>
            <p:ph type="title"/>
          </p:nvPr>
        </p:nvSpPr>
        <p:spPr/>
        <p:txBody>
          <a:bodyPr>
            <a:normAutofit fontScale="90000"/>
          </a:bodyPr>
          <a:lstStyle/>
          <a:p>
            <a:r>
              <a:rPr lang="en-US" dirty="0"/>
              <a:t>DR-4630-KY, Kentucky Severe Storms, Flooding, and Tornadoes (90%/10%)</a:t>
            </a:r>
          </a:p>
        </p:txBody>
      </p:sp>
      <p:sp>
        <p:nvSpPr>
          <p:cNvPr id="2" name="Content Placeholder 1">
            <a:extLst>
              <a:ext uri="{FF2B5EF4-FFF2-40B4-BE49-F238E27FC236}">
                <a16:creationId xmlns:a16="http://schemas.microsoft.com/office/drawing/2014/main" id="{92CE5B76-218E-DF05-146F-50219CDACA78}"/>
              </a:ext>
            </a:extLst>
          </p:cNvPr>
          <p:cNvSpPr>
            <a:spLocks noGrp="1"/>
          </p:cNvSpPr>
          <p:nvPr>
            <p:ph idx="1"/>
          </p:nvPr>
        </p:nvSpPr>
        <p:spPr>
          <a:xfrm>
            <a:off x="738189" y="1172420"/>
            <a:ext cx="5865811" cy="4997152"/>
          </a:xfrm>
        </p:spPr>
        <p:txBody>
          <a:bodyPr vert="horz" lIns="91440" tIns="45720" rIns="91440" bIns="45720" rtlCol="0" anchor="t">
            <a:normAutofit fontScale="62500" lnSpcReduction="20000"/>
          </a:bodyPr>
          <a:lstStyle/>
          <a:p>
            <a:pPr marL="0" indent="0">
              <a:lnSpc>
                <a:spcPct val="120000"/>
              </a:lnSpc>
              <a:spcBef>
                <a:spcPts val="0"/>
              </a:spcBef>
              <a:buNone/>
            </a:pPr>
            <a:r>
              <a:rPr lang="en-US" sz="2600" dirty="0">
                <a:solidFill>
                  <a:schemeClr val="accent4"/>
                </a:solidFill>
              </a:rPr>
              <a:t>#</a:t>
            </a:r>
            <a:r>
              <a:rPr lang="en-US" sz="2600" b="0" i="0" dirty="0">
                <a:solidFill>
                  <a:schemeClr val="accent4"/>
                </a:solidFill>
                <a:effectLst/>
              </a:rPr>
              <a:t>663352</a:t>
            </a:r>
            <a:r>
              <a:rPr lang="en-US" sz="2600" b="0" i="0" dirty="0">
                <a:effectLst/>
              </a:rPr>
              <a:t>,</a:t>
            </a:r>
            <a:r>
              <a:rPr lang="en-US" sz="2600" dirty="0">
                <a:solidFill>
                  <a:schemeClr val="accent4"/>
                </a:solidFill>
              </a:rPr>
              <a:t> </a:t>
            </a:r>
            <a:r>
              <a:rPr lang="en-US" sz="2600" dirty="0"/>
              <a:t>Marshall County: This project is for contract work for inspecting structures and preparing substantial damage determinations in the aftermath of the tornadoes. The inspections are to ascertain the integrity of the structure beyond the obvious damage to determine if the home is structurally sound and can be repaired or needs to be updated to the current building code.  The work has been competitively bid and the County has identified 196 buildings needing structural inspections. </a:t>
            </a:r>
          </a:p>
          <a:p>
            <a:pPr marL="0" indent="0" algn="ctr">
              <a:lnSpc>
                <a:spcPct val="120000"/>
              </a:lnSpc>
              <a:spcBef>
                <a:spcPts val="0"/>
              </a:spcBef>
              <a:buNone/>
            </a:pPr>
            <a:endParaRPr lang="en-US" sz="2600" b="1" dirty="0"/>
          </a:p>
          <a:p>
            <a:pPr marL="0" indent="0" algn="ctr">
              <a:lnSpc>
                <a:spcPct val="120000"/>
              </a:lnSpc>
              <a:spcBef>
                <a:spcPts val="0"/>
              </a:spcBef>
              <a:buNone/>
            </a:pPr>
            <a:r>
              <a:rPr lang="en-US" sz="2600" b="1" dirty="0"/>
              <a:t>Obligated: federal share $12,897.68, non-federal share $1,433.07</a:t>
            </a:r>
          </a:p>
          <a:p>
            <a:pPr marL="0" indent="0">
              <a:lnSpc>
                <a:spcPct val="120000"/>
              </a:lnSpc>
              <a:spcBef>
                <a:spcPts val="0"/>
              </a:spcBef>
              <a:buNone/>
            </a:pPr>
            <a:endParaRPr lang="en-US" sz="2600" dirty="0">
              <a:solidFill>
                <a:schemeClr val="accent4"/>
              </a:solidFill>
            </a:endParaRPr>
          </a:p>
          <a:p>
            <a:pPr marL="0" indent="0">
              <a:lnSpc>
                <a:spcPct val="120000"/>
              </a:lnSpc>
              <a:spcBef>
                <a:spcPts val="0"/>
              </a:spcBef>
              <a:buNone/>
            </a:pPr>
            <a:r>
              <a:rPr lang="en-US" sz="2600" dirty="0">
                <a:solidFill>
                  <a:schemeClr val="accent4"/>
                </a:solidFill>
              </a:rPr>
              <a:t>#</a:t>
            </a:r>
            <a:r>
              <a:rPr lang="en-US" sz="2600" b="0" i="0" dirty="0">
                <a:solidFill>
                  <a:schemeClr val="accent4"/>
                </a:solidFill>
                <a:effectLst/>
              </a:rPr>
              <a:t>714378</a:t>
            </a:r>
            <a:r>
              <a:rPr lang="en-US" sz="2600" b="0" i="0" dirty="0">
                <a:effectLst/>
              </a:rPr>
              <a:t>,</a:t>
            </a:r>
            <a:r>
              <a:rPr lang="en-US" sz="2600" dirty="0">
                <a:solidFill>
                  <a:schemeClr val="accent4"/>
                </a:solidFill>
              </a:rPr>
              <a:t> </a:t>
            </a:r>
            <a:r>
              <a:rPr lang="en-US" sz="2600" dirty="0"/>
              <a:t>Letcher County: Severe Storm caused heavy rain, and flash flooding to all of Letcher County. Applicant hired contractor to assist with Floodplain permitting and other areas listed under DRRA 1206. </a:t>
            </a:r>
          </a:p>
          <a:p>
            <a:pPr marL="0" indent="0">
              <a:lnSpc>
                <a:spcPct val="120000"/>
              </a:lnSpc>
              <a:spcBef>
                <a:spcPts val="0"/>
              </a:spcBef>
              <a:buNone/>
            </a:pPr>
            <a:endParaRPr lang="en-US" sz="2600" b="1" dirty="0"/>
          </a:p>
          <a:p>
            <a:pPr marL="0" indent="0" algn="ctr">
              <a:lnSpc>
                <a:spcPct val="120000"/>
              </a:lnSpc>
              <a:spcBef>
                <a:spcPts val="0"/>
              </a:spcBef>
              <a:buNone/>
            </a:pPr>
            <a:r>
              <a:rPr lang="en-US" sz="2600" b="1" dirty="0"/>
              <a:t>Applicant Signed Project: federal share $121,533.97, non-federal share $40,511.32</a:t>
            </a:r>
          </a:p>
          <a:p>
            <a:pPr marL="0" indent="0" algn="ctr">
              <a:lnSpc>
                <a:spcPct val="120000"/>
              </a:lnSpc>
              <a:spcBef>
                <a:spcPts val="0"/>
              </a:spcBef>
              <a:buNone/>
            </a:pPr>
            <a:endParaRPr lang="en-US" sz="2400" b="1" dirty="0"/>
          </a:p>
          <a:p>
            <a:pPr marL="0" indent="0">
              <a:lnSpc>
                <a:spcPct val="140921"/>
              </a:lnSpc>
              <a:buNone/>
            </a:pPr>
            <a:endParaRPr lang="en-US" sz="2400" dirty="0"/>
          </a:p>
          <a:p>
            <a:pPr marL="0" indent="0">
              <a:lnSpc>
                <a:spcPct val="153732"/>
              </a:lnSpc>
              <a:buNone/>
            </a:pPr>
            <a:endParaRPr lang="en-US" dirty="0"/>
          </a:p>
        </p:txBody>
      </p:sp>
      <p:pic>
        <p:nvPicPr>
          <p:cNvPr id="5" name="Picture 4" descr="Letcher County flooding Kentucky">
            <a:extLst>
              <a:ext uri="{FF2B5EF4-FFF2-40B4-BE49-F238E27FC236}">
                <a16:creationId xmlns:a16="http://schemas.microsoft.com/office/drawing/2014/main" id="{0211BCEE-8BB0-344C-BFB7-2049A826F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9100" y="1172420"/>
            <a:ext cx="4979240" cy="313096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9FAC2A8-2E09-FC93-BAF9-52208F9C4D02}"/>
              </a:ext>
            </a:extLst>
          </p:cNvPr>
          <p:cNvSpPr txBox="1"/>
          <p:nvPr/>
        </p:nvSpPr>
        <p:spPr>
          <a:xfrm>
            <a:off x="6769100" y="4430744"/>
            <a:ext cx="4979240" cy="307777"/>
          </a:xfrm>
          <a:prstGeom prst="rect">
            <a:avLst/>
          </a:prstGeom>
          <a:noFill/>
        </p:spPr>
        <p:txBody>
          <a:bodyPr wrap="square">
            <a:spAutoFit/>
          </a:bodyPr>
          <a:lstStyle/>
          <a:p>
            <a:pPr algn="ctr"/>
            <a:r>
              <a:rPr lang="en-US" sz="1400" dirty="0">
                <a:hlinkClick r:id="rId4"/>
              </a:rPr>
              <a:t>People in Letcher County in shock after flooding (wymt.com)</a:t>
            </a:r>
            <a:endParaRPr lang="en-US" sz="1400" dirty="0"/>
          </a:p>
        </p:txBody>
      </p:sp>
    </p:spTree>
    <p:extLst>
      <p:ext uri="{BB962C8B-B14F-4D97-AF65-F5344CB8AC3E}">
        <p14:creationId xmlns:p14="http://schemas.microsoft.com/office/powerpoint/2010/main" val="36961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E94775-4DBF-0563-F98A-DF29C5BA2F73}"/>
              </a:ext>
            </a:extLst>
          </p:cNvPr>
          <p:cNvSpPr>
            <a:spLocks noGrp="1"/>
          </p:cNvSpPr>
          <p:nvPr>
            <p:ph type="title"/>
          </p:nvPr>
        </p:nvSpPr>
        <p:spPr/>
        <p:txBody>
          <a:bodyPr>
            <a:normAutofit fontScale="90000"/>
          </a:bodyPr>
          <a:lstStyle/>
          <a:p>
            <a:r>
              <a:rPr lang="en-US" dirty="0"/>
              <a:t>DR-4655-MT, Montana Severe Storm and Flooding (75%/25%)</a:t>
            </a:r>
          </a:p>
        </p:txBody>
      </p:sp>
      <p:sp>
        <p:nvSpPr>
          <p:cNvPr id="2" name="Content Placeholder 1">
            <a:extLst>
              <a:ext uri="{FF2B5EF4-FFF2-40B4-BE49-F238E27FC236}">
                <a16:creationId xmlns:a16="http://schemas.microsoft.com/office/drawing/2014/main" id="{92CE5B76-218E-DF05-146F-50219CDACA78}"/>
              </a:ext>
            </a:extLst>
          </p:cNvPr>
          <p:cNvSpPr>
            <a:spLocks noGrp="1"/>
          </p:cNvSpPr>
          <p:nvPr>
            <p:ph idx="1"/>
          </p:nvPr>
        </p:nvSpPr>
        <p:spPr>
          <a:xfrm>
            <a:off x="738189" y="1015665"/>
            <a:ext cx="6106992" cy="4512930"/>
          </a:xfrm>
        </p:spPr>
        <p:txBody>
          <a:bodyPr>
            <a:normAutofit fontScale="92500" lnSpcReduction="20000"/>
          </a:bodyPr>
          <a:lstStyle/>
          <a:p>
            <a:pPr marL="0" indent="0">
              <a:lnSpc>
                <a:spcPct val="120000"/>
              </a:lnSpc>
              <a:spcBef>
                <a:spcPts val="0"/>
              </a:spcBef>
              <a:buNone/>
            </a:pPr>
            <a:r>
              <a:rPr lang="en-US" dirty="0">
                <a:solidFill>
                  <a:schemeClr val="accent4"/>
                </a:solidFill>
              </a:rPr>
              <a:t>#</a:t>
            </a:r>
            <a:r>
              <a:rPr lang="en-US" b="0" i="0" dirty="0">
                <a:solidFill>
                  <a:schemeClr val="accent4"/>
                </a:solidFill>
                <a:effectLst/>
                <a:latin typeface="Roboto" panose="02000000000000000000" pitchFamily="2" charset="0"/>
              </a:rPr>
              <a:t>681466</a:t>
            </a:r>
            <a:r>
              <a:rPr lang="en-US" b="0" i="0" dirty="0">
                <a:effectLst/>
                <a:latin typeface="Roboto" panose="02000000000000000000" pitchFamily="2" charset="0"/>
              </a:rPr>
              <a:t>,</a:t>
            </a:r>
            <a:r>
              <a:rPr lang="en-US" dirty="0"/>
              <a:t> Stillwater County: Prior to the June 2022 flooding event, the Applicant processed approximately 10 floodplain applications per year. Since the June 2022 flood event, the Applicant and its contractor have processed more than 100 floodplain applications. Activities include the review and processing of applications for floodplain permits, administration of standards in accordance with floodplain management regulations and providing information on floodplain map data and compliance to residents and property owners.</a:t>
            </a:r>
          </a:p>
          <a:p>
            <a:pPr marL="0" indent="0">
              <a:lnSpc>
                <a:spcPct val="120000"/>
              </a:lnSpc>
              <a:spcBef>
                <a:spcPts val="0"/>
              </a:spcBef>
              <a:buNone/>
            </a:pPr>
            <a:endParaRPr lang="en-US" dirty="0"/>
          </a:p>
          <a:p>
            <a:pPr marL="0" indent="0" algn="ctr">
              <a:lnSpc>
                <a:spcPct val="120000"/>
              </a:lnSpc>
              <a:spcBef>
                <a:spcPts val="0"/>
              </a:spcBef>
              <a:buNone/>
            </a:pPr>
            <a:r>
              <a:rPr lang="en-US" b="1" dirty="0"/>
              <a:t>Obligated: federal share $77,778.01, non-federal share $25,926.00</a:t>
            </a:r>
          </a:p>
        </p:txBody>
      </p:sp>
      <p:pic>
        <p:nvPicPr>
          <p:cNvPr id="5" name="Picture 4" descr="Flooding in Southern Montana from news article">
            <a:extLst>
              <a:ext uri="{FF2B5EF4-FFF2-40B4-BE49-F238E27FC236}">
                <a16:creationId xmlns:a16="http://schemas.microsoft.com/office/drawing/2014/main" id="{BC675AB2-2CCF-0F97-2837-DF22482DCF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233" t="9978" r="9975" b="3426"/>
          <a:stretch/>
        </p:blipFill>
        <p:spPr>
          <a:xfrm>
            <a:off x="8052585" y="1152102"/>
            <a:ext cx="3401226" cy="4512930"/>
          </a:xfrm>
          <a:prstGeom prst="rect">
            <a:avLst/>
          </a:prstGeom>
          <a:ln>
            <a:noFill/>
          </a:ln>
          <a:effectLst>
            <a:outerShdw blurRad="292100" dist="139700" dir="2700000" algn="tl" rotWithShape="0">
              <a:srgbClr val="333333">
                <a:alpha val="65000"/>
              </a:srgbClr>
            </a:outerShdw>
          </a:effectLst>
        </p:spPr>
      </p:pic>
      <p:pic>
        <p:nvPicPr>
          <p:cNvPr id="6" name="Picture 5" descr="KBZK news article 7">
            <a:extLst>
              <a:ext uri="{FF2B5EF4-FFF2-40B4-BE49-F238E27FC236}">
                <a16:creationId xmlns:a16="http://schemas.microsoft.com/office/drawing/2014/main" id="{4C7A798C-26BE-47CB-F68C-C8F986317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2584" y="1015665"/>
            <a:ext cx="3401231" cy="282605"/>
          </a:xfrm>
          <a:prstGeom prst="rect">
            <a:avLst/>
          </a:prstGeom>
        </p:spPr>
      </p:pic>
      <p:sp>
        <p:nvSpPr>
          <p:cNvPr id="8" name="TextBox 7">
            <a:extLst>
              <a:ext uri="{FF2B5EF4-FFF2-40B4-BE49-F238E27FC236}">
                <a16:creationId xmlns:a16="http://schemas.microsoft.com/office/drawing/2014/main" id="{746BFEFB-A929-5CFB-3F05-B543E6A92EDC}"/>
              </a:ext>
            </a:extLst>
          </p:cNvPr>
          <p:cNvSpPr txBox="1"/>
          <p:nvPr/>
        </p:nvSpPr>
        <p:spPr>
          <a:xfrm>
            <a:off x="8052584" y="5671832"/>
            <a:ext cx="3401226" cy="492443"/>
          </a:xfrm>
          <a:prstGeom prst="rect">
            <a:avLst/>
          </a:prstGeom>
          <a:noFill/>
        </p:spPr>
        <p:txBody>
          <a:bodyPr wrap="square">
            <a:spAutoFit/>
          </a:bodyPr>
          <a:lstStyle/>
          <a:p>
            <a:r>
              <a:rPr lang="en-US" sz="1300" dirty="0">
                <a:hlinkClick r:id="rId5"/>
              </a:rPr>
              <a:t>Photo Gallery: June 2022 southern Montana flooding (kbzk.com)</a:t>
            </a:r>
            <a:endParaRPr lang="en-US" sz="1300" dirty="0"/>
          </a:p>
        </p:txBody>
      </p:sp>
    </p:spTree>
    <p:extLst>
      <p:ext uri="{BB962C8B-B14F-4D97-AF65-F5344CB8AC3E}">
        <p14:creationId xmlns:p14="http://schemas.microsoft.com/office/powerpoint/2010/main" val="4128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E94775-4DBF-0563-F98A-DF29C5BA2F73}"/>
              </a:ext>
            </a:extLst>
          </p:cNvPr>
          <p:cNvSpPr>
            <a:spLocks noGrp="1"/>
          </p:cNvSpPr>
          <p:nvPr>
            <p:ph type="title"/>
          </p:nvPr>
        </p:nvSpPr>
        <p:spPr/>
        <p:txBody>
          <a:bodyPr>
            <a:normAutofit fontScale="90000"/>
          </a:bodyPr>
          <a:lstStyle/>
          <a:p>
            <a:r>
              <a:rPr lang="en-US" dirty="0"/>
              <a:t>DR-4698-AR, Arkansas Severe Storms and Tornadoes (75%/25%)</a:t>
            </a:r>
          </a:p>
        </p:txBody>
      </p:sp>
      <p:sp>
        <p:nvSpPr>
          <p:cNvPr id="2" name="Content Placeholder 1">
            <a:extLst>
              <a:ext uri="{FF2B5EF4-FFF2-40B4-BE49-F238E27FC236}">
                <a16:creationId xmlns:a16="http://schemas.microsoft.com/office/drawing/2014/main" id="{92CE5B76-218E-DF05-146F-50219CDACA78}"/>
              </a:ext>
            </a:extLst>
          </p:cNvPr>
          <p:cNvSpPr>
            <a:spLocks noGrp="1"/>
          </p:cNvSpPr>
          <p:nvPr>
            <p:ph idx="1"/>
          </p:nvPr>
        </p:nvSpPr>
        <p:spPr>
          <a:xfrm>
            <a:off x="738188" y="1015666"/>
            <a:ext cx="10715627" cy="1326761"/>
          </a:xfrm>
        </p:spPr>
        <p:txBody>
          <a:bodyPr>
            <a:noAutofit/>
          </a:bodyPr>
          <a:lstStyle/>
          <a:p>
            <a:pPr marL="0" indent="0">
              <a:lnSpc>
                <a:spcPct val="120000"/>
              </a:lnSpc>
              <a:spcBef>
                <a:spcPts val="0"/>
              </a:spcBef>
              <a:buNone/>
            </a:pPr>
            <a:r>
              <a:rPr lang="en-US" sz="1600" dirty="0">
                <a:solidFill>
                  <a:schemeClr val="accent4"/>
                </a:solidFill>
              </a:rPr>
              <a:t>#</a:t>
            </a:r>
            <a:r>
              <a:rPr lang="en-US" sz="1600" b="0" i="0" dirty="0">
                <a:solidFill>
                  <a:schemeClr val="accent4"/>
                </a:solidFill>
                <a:effectLst/>
              </a:rPr>
              <a:t>728040</a:t>
            </a:r>
            <a:r>
              <a:rPr lang="en-US" sz="1600" b="0" i="0" dirty="0">
                <a:effectLst/>
              </a:rPr>
              <a:t>,</a:t>
            </a:r>
            <a:r>
              <a:rPr lang="en-US" sz="1600" dirty="0"/>
              <a:t> City of Jacksonville: Develop substantial damage determination assessment on, 25 each of private properties and private buildings to verify compliance with the National Flood Insurance program, Tornadoes force wind, flying debris and severe storms, 100% work completed. Force Account Labor compiled time &amp; activity to date ($3,347.49). Invoice from Surveyor (Contract Labor - $1,400).</a:t>
            </a:r>
          </a:p>
          <a:p>
            <a:pPr marL="0" indent="0" algn="ctr">
              <a:lnSpc>
                <a:spcPct val="120000"/>
              </a:lnSpc>
              <a:spcBef>
                <a:spcPts val="0"/>
              </a:spcBef>
              <a:buNone/>
            </a:pPr>
            <a:r>
              <a:rPr lang="en-US" sz="1600" b="1" dirty="0"/>
              <a:t>Obligated: federal share $3,560.62, non-federal share $1,186.87</a:t>
            </a:r>
          </a:p>
        </p:txBody>
      </p:sp>
      <p:pic>
        <p:nvPicPr>
          <p:cNvPr id="7" name="Picture 6" descr="Arkansas severe storm picture tornado damage on home in Jacksonville, AR">
            <a:extLst>
              <a:ext uri="{FF2B5EF4-FFF2-40B4-BE49-F238E27FC236}">
                <a16:creationId xmlns:a16="http://schemas.microsoft.com/office/drawing/2014/main" id="{6976D9D6-5E95-B02E-691E-FEC8FB8B6A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405" y="2600257"/>
            <a:ext cx="5823388" cy="324207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0AEECFF-F9F7-14EE-2D73-27F0BA348B21}"/>
              </a:ext>
            </a:extLst>
          </p:cNvPr>
          <p:cNvSpPr txBox="1"/>
          <p:nvPr/>
        </p:nvSpPr>
        <p:spPr>
          <a:xfrm>
            <a:off x="3342290" y="5842334"/>
            <a:ext cx="5433847" cy="307777"/>
          </a:xfrm>
          <a:prstGeom prst="rect">
            <a:avLst/>
          </a:prstGeom>
          <a:noFill/>
        </p:spPr>
        <p:txBody>
          <a:bodyPr wrap="square">
            <a:spAutoFit/>
          </a:bodyPr>
          <a:lstStyle/>
          <a:p>
            <a:pPr algn="ctr"/>
            <a:r>
              <a:rPr lang="en-US" sz="1400" dirty="0">
                <a:hlinkClick r:id="rId4"/>
              </a:rPr>
              <a:t>Jacksonville, Arkansas tornado update | thv11.com</a:t>
            </a:r>
            <a:endParaRPr lang="en-US" sz="1400" dirty="0"/>
          </a:p>
        </p:txBody>
      </p:sp>
    </p:spTree>
    <p:extLst>
      <p:ext uri="{BB962C8B-B14F-4D97-AF65-F5344CB8AC3E}">
        <p14:creationId xmlns:p14="http://schemas.microsoft.com/office/powerpoint/2010/main" val="5633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DDB-A6DE-4D07-4123-2F45EB126B6E}"/>
              </a:ext>
            </a:extLst>
          </p:cNvPr>
          <p:cNvSpPr>
            <a:spLocks noGrp="1"/>
          </p:cNvSpPr>
          <p:nvPr>
            <p:ph type="title"/>
          </p:nvPr>
        </p:nvSpPr>
        <p:spPr/>
        <p:txBody>
          <a:bodyPr/>
          <a:lstStyle/>
          <a:p>
            <a:r>
              <a:rPr lang="en-US" dirty="0"/>
              <a:t>Working Together for Success</a:t>
            </a:r>
          </a:p>
        </p:txBody>
      </p:sp>
      <p:sp>
        <p:nvSpPr>
          <p:cNvPr id="3" name="Text Placeholder 2">
            <a:extLst>
              <a:ext uri="{FF2B5EF4-FFF2-40B4-BE49-F238E27FC236}">
                <a16:creationId xmlns:a16="http://schemas.microsoft.com/office/drawing/2014/main" id="{7554222C-6664-56FB-BE12-86E8352B3E9A}"/>
              </a:ext>
            </a:extLst>
          </p:cNvPr>
          <p:cNvSpPr>
            <a:spLocks noGrp="1"/>
          </p:cNvSpPr>
          <p:nvPr>
            <p:ph type="body" sz="quarter" idx="10"/>
          </p:nvPr>
        </p:nvSpPr>
        <p:spPr/>
        <p:txBody>
          <a:bodyPr vert="horz" lIns="91440" tIns="45720" rIns="91440" bIns="45720" rtlCol="0" anchor="t">
            <a:normAutofit/>
          </a:bodyPr>
          <a:lstStyle/>
          <a:p>
            <a:pPr>
              <a:lnSpc>
                <a:spcPct val="132113"/>
              </a:lnSpc>
            </a:pPr>
            <a:r>
              <a:rPr lang="en-US" dirty="0"/>
              <a:t>EMs and FPAs, Planning</a:t>
            </a:r>
            <a:endParaRPr lang="en-US"/>
          </a:p>
        </p:txBody>
      </p:sp>
    </p:spTree>
    <p:extLst>
      <p:ext uri="{BB962C8B-B14F-4D97-AF65-F5344CB8AC3E}">
        <p14:creationId xmlns:p14="http://schemas.microsoft.com/office/powerpoint/2010/main" val="421369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257493-52F4-4639-8782-21E9A5A910D7}"/>
              </a:ext>
            </a:extLst>
          </p:cNvPr>
          <p:cNvSpPr>
            <a:spLocks noGrp="1"/>
          </p:cNvSpPr>
          <p:nvPr>
            <p:ph type="title"/>
          </p:nvPr>
        </p:nvSpPr>
        <p:spPr>
          <a:xfrm>
            <a:off x="738189" y="259934"/>
            <a:ext cx="10896348" cy="743347"/>
          </a:xfrm>
        </p:spPr>
        <p:txBody>
          <a:bodyPr>
            <a:noAutofit/>
          </a:bodyPr>
          <a:lstStyle/>
          <a:p>
            <a:pPr lvl="0" defTabSz="914212">
              <a:spcBef>
                <a:spcPts val="0"/>
              </a:spcBef>
              <a:defRPr/>
            </a:pPr>
            <a:r>
              <a:rPr lang="en-US" sz="2500" dirty="0"/>
              <a:t>Pre-disaster planning avoids additional workload after disaster strikes</a:t>
            </a:r>
          </a:p>
        </p:txBody>
      </p:sp>
      <p:pic>
        <p:nvPicPr>
          <p:cNvPr id="8" name="Picture 7" descr="The image shows a timeline with three phases, and colored boxes within each. Each box is numbered, and connected by an arrow. The first phase is &quot;Pre-Disaster and Post-Disaster (Immediate).&quot; &#10;A blue box with a map icon says, &quot;Plan Before a Disaster&#10;- Understand and communicate floodplain requirements. &#10;- Assess vulnerability to SD. &#10;- Establish SI/SD Determination Process/Methodology&#10;- Create staffing plan and resource agreements.&quot;&#10;Next is a red outlined shape with &quot;Disaster strikes!&quot; in it. The following boxes are darker blue. &#10;2. Determine SD &quot;Hotspots&quot;&#10;3. Evaluate Staffing Needs and Available Resources. &#10;4. Gather Materials and Issue Guidance. &#10;Numbers 2 - 4 are accompanied by &quot;As soon as the water recedes, before residents begin to move back into their homes.&quot; &#10;&#10;The next section is &quot;Post-Disaster (Assessments &amp; Determinations). Boxes are dark green. &#10;5. Proactively assess and document damage. &#10;6. Make SI/SD determinations and document results. Below box 6 is, &quot;If repair costs are equal to or greater than 50% of market value, then structure is SD.&quot;&#10;7. Communicate determinations to property owners and notify them on next steps.&#10;&#10;The third section is &quot;Post-Disaster (Reintegration).&quot; These boxes are grey. &#10;8. Manage determinations appeals. Above this box is &quot;If structure is SD and the owner appeals.&quot; An additional arrow goes right from #7 to #9, and says, &quot;If structure is SD and no appeal.&quot;&#10;9. Receive, review, and issue permits. Box 9 has &quot;If permit is not approved work with property owner to bring plans into compliance and re-submit permit.&#10;10. Access recovery resources. &#10;11. Improve ahead of the next disaster.">
            <a:extLst>
              <a:ext uri="{FF2B5EF4-FFF2-40B4-BE49-F238E27FC236}">
                <a16:creationId xmlns:a16="http://schemas.microsoft.com/office/drawing/2014/main" id="{4E9EA274-2653-4DA2-B7F5-6744BD588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32" y="1101408"/>
            <a:ext cx="12192000" cy="5761177"/>
          </a:xfrm>
          <a:prstGeom prst="rect">
            <a:avLst/>
          </a:prstGeom>
        </p:spPr>
      </p:pic>
      <p:sp>
        <p:nvSpPr>
          <p:cNvPr id="2" name="Rectangle 1">
            <a:extLst>
              <a:ext uri="{FF2B5EF4-FFF2-40B4-BE49-F238E27FC236}">
                <a16:creationId xmlns:a16="http://schemas.microsoft.com/office/drawing/2014/main" id="{A7B33496-669B-53D6-B41A-73F290A79B05}"/>
              </a:ext>
              <a:ext uri="{C183D7F6-B498-43B3-948B-1728B52AA6E4}">
                <adec:decorative xmlns:adec="http://schemas.microsoft.com/office/drawing/2017/decorative" val="1"/>
              </a:ext>
            </a:extLst>
          </p:cNvPr>
          <p:cNvSpPr/>
          <p:nvPr/>
        </p:nvSpPr>
        <p:spPr>
          <a:xfrm>
            <a:off x="11397006" y="6504495"/>
            <a:ext cx="499621" cy="2639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3787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B6841-C2F2-48EC-BE4E-8B2D7B706B9D}"/>
              </a:ext>
            </a:extLst>
          </p:cNvPr>
          <p:cNvSpPr>
            <a:spLocks noGrp="1"/>
          </p:cNvSpPr>
          <p:nvPr>
            <p:ph type="title"/>
          </p:nvPr>
        </p:nvSpPr>
        <p:spPr/>
        <p:txBody>
          <a:bodyPr>
            <a:normAutofit fontScale="90000"/>
          </a:bodyPr>
          <a:lstStyle/>
          <a:p>
            <a:r>
              <a:rPr lang="en-US" dirty="0"/>
              <a:t>Who, what, when?</a:t>
            </a:r>
          </a:p>
        </p:txBody>
      </p:sp>
      <p:pic>
        <p:nvPicPr>
          <p:cNvPr id="11" name="Picture 10" descr="FEMA NFIP logo">
            <a:extLst>
              <a:ext uri="{FF2B5EF4-FFF2-40B4-BE49-F238E27FC236}">
                <a16:creationId xmlns:a16="http://schemas.microsoft.com/office/drawing/2014/main" id="{34404319-05DA-5E6B-87BB-69B309052F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9" y="1115412"/>
            <a:ext cx="1122603" cy="927543"/>
          </a:xfrm>
          <a:prstGeom prst="rect">
            <a:avLst/>
          </a:prstGeom>
        </p:spPr>
      </p:pic>
      <p:pic>
        <p:nvPicPr>
          <p:cNvPr id="7" name="Picture 6" descr="Letter G capitalized">
            <a:extLst>
              <a:ext uri="{FF2B5EF4-FFF2-40B4-BE49-F238E27FC236}">
                <a16:creationId xmlns:a16="http://schemas.microsoft.com/office/drawing/2014/main" id="{184D2B86-CA80-9511-1FC1-91E6BD7F6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89" y="2525037"/>
            <a:ext cx="995929" cy="1130300"/>
          </a:xfrm>
          <a:prstGeom prst="rect">
            <a:avLst/>
          </a:prstGeom>
        </p:spPr>
      </p:pic>
      <p:pic>
        <p:nvPicPr>
          <p:cNvPr id="9" name="Picture 8" descr="image with text that says 180 Days in a red circle">
            <a:extLst>
              <a:ext uri="{FF2B5EF4-FFF2-40B4-BE49-F238E27FC236}">
                <a16:creationId xmlns:a16="http://schemas.microsoft.com/office/drawing/2014/main" id="{ADCD6038-8223-369E-7051-6AE734A81F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97" y="4314400"/>
            <a:ext cx="1408119" cy="1314244"/>
          </a:xfrm>
          <a:prstGeom prst="rect">
            <a:avLst/>
          </a:prstGeom>
        </p:spPr>
      </p:pic>
      <p:sp>
        <p:nvSpPr>
          <p:cNvPr id="2" name="Content Placeholder 1">
            <a:extLst>
              <a:ext uri="{FF2B5EF4-FFF2-40B4-BE49-F238E27FC236}">
                <a16:creationId xmlns:a16="http://schemas.microsoft.com/office/drawing/2014/main" id="{25B49D01-0338-4B97-A7D9-38F84CDB8B2E}"/>
              </a:ext>
            </a:extLst>
          </p:cNvPr>
          <p:cNvSpPr>
            <a:spLocks noGrp="1"/>
          </p:cNvSpPr>
          <p:nvPr>
            <p:ph idx="1"/>
          </p:nvPr>
        </p:nvSpPr>
        <p:spPr>
          <a:xfrm>
            <a:off x="2209800" y="1065126"/>
            <a:ext cx="9244016" cy="1248306"/>
          </a:xfrm>
        </p:spPr>
        <p:txBody>
          <a:bodyPr vert="horz" lIns="91440" tIns="45720" rIns="91440" bIns="45720" rtlCol="0" anchor="t">
            <a:normAutofit fontScale="92500" lnSpcReduction="20000"/>
          </a:bodyPr>
          <a:lstStyle/>
          <a:p>
            <a:pPr indent="-342900">
              <a:lnSpc>
                <a:spcPct val="120000"/>
              </a:lnSpc>
              <a:spcBef>
                <a:spcPts val="0"/>
              </a:spcBef>
              <a:buFont typeface="Wingdings" panose="05000000000000000000" pitchFamily="2" charset="2"/>
              <a:buChar char="§"/>
            </a:pPr>
            <a:r>
              <a:rPr lang="en-US" sz="1900" dirty="0">
                <a:ea typeface="Times New Roman" panose="02020603050405020304" pitchFamily="18" charset="0"/>
              </a:rPr>
              <a:t>Authorizes FEMA to provide NFIP Communities in good standing with reimbursement to administer and enforce adopted building codes and floodplain ordinances. Must have legal authority over administration/enforcement</a:t>
            </a:r>
          </a:p>
          <a:p>
            <a:pPr lvl="1" indent="-342900">
              <a:lnSpc>
                <a:spcPct val="120000"/>
              </a:lnSpc>
              <a:spcBef>
                <a:spcPts val="0"/>
              </a:spcBef>
            </a:pPr>
            <a:r>
              <a:rPr lang="en-US" sz="1900" dirty="0">
                <a:ea typeface="Times New Roman" panose="02020603050405020304" pitchFamily="18" charset="0"/>
              </a:rPr>
              <a:t>Typically, will be a parish, tribe, city, town, village, etc.</a:t>
            </a:r>
          </a:p>
          <a:p>
            <a:pPr marL="400050" lvl="1" indent="0">
              <a:lnSpc>
                <a:spcPct val="120000"/>
              </a:lnSpc>
              <a:spcBef>
                <a:spcPts val="0"/>
              </a:spcBef>
              <a:buNone/>
            </a:pPr>
            <a:endParaRPr lang="en-US" dirty="0">
              <a:ea typeface="Times New Roman" panose="02020603050405020304" pitchFamily="18" charset="0"/>
            </a:endParaRPr>
          </a:p>
          <a:p>
            <a:pPr indent="-347345">
              <a:lnSpc>
                <a:spcPct val="97903"/>
              </a:lnSpc>
            </a:pPr>
            <a:endParaRPr lang="en-US" dirty="0"/>
          </a:p>
        </p:txBody>
      </p:sp>
      <p:sp>
        <p:nvSpPr>
          <p:cNvPr id="5" name="TextBox 4">
            <a:extLst>
              <a:ext uri="{FF2B5EF4-FFF2-40B4-BE49-F238E27FC236}">
                <a16:creationId xmlns:a16="http://schemas.microsoft.com/office/drawing/2014/main" id="{3E493EFC-7580-C209-CF89-C7FCFBB85170}"/>
              </a:ext>
            </a:extLst>
          </p:cNvPr>
          <p:cNvSpPr txBox="1"/>
          <p:nvPr/>
        </p:nvSpPr>
        <p:spPr>
          <a:xfrm>
            <a:off x="2209792" y="2525037"/>
            <a:ext cx="9244011" cy="2056717"/>
          </a:xfrm>
          <a:prstGeom prst="rect">
            <a:avLst/>
          </a:prstGeom>
          <a:noFill/>
        </p:spPr>
        <p:txBody>
          <a:bodyPr wrap="square" lIns="91440" tIns="45720" rIns="91440" bIns="45720" anchor="t">
            <a:spAutoFit/>
          </a:bodyPr>
          <a:lstStyle/>
          <a:p>
            <a:pPr indent="-342900">
              <a:lnSpc>
                <a:spcPct val="120000"/>
              </a:lnSpc>
              <a:buFont typeface="Wingdings" panose="05000000000000000000" pitchFamily="2" charset="2"/>
              <a:buChar char="§"/>
            </a:pPr>
            <a:r>
              <a:rPr lang="en-US" dirty="0">
                <a:ea typeface="Times New Roman" panose="02020603050405020304" pitchFamily="18" charset="0"/>
              </a:rPr>
              <a:t>Funding support can be provided during FEMA PA major disaster declarations for permanent work categories C-G, captured as a Category G “Other” (see </a:t>
            </a:r>
            <a:r>
              <a:rPr lang="en-US" dirty="0">
                <a:ea typeface="Times New Roman" panose="02020603050405020304" pitchFamily="18" charset="0"/>
                <a:hlinkClick r:id="rId6"/>
              </a:rPr>
              <a:t>FAQ2</a:t>
            </a:r>
            <a:r>
              <a:rPr lang="en-US" dirty="0">
                <a:ea typeface="Times New Roman" panose="02020603050405020304" pitchFamily="18" charset="0"/>
              </a:rPr>
              <a:t>, page 4) projects. Subject to prevailing cost share</a:t>
            </a:r>
          </a:p>
          <a:p>
            <a:pPr marL="741045" lvl="1" indent="-342900">
              <a:lnSpc>
                <a:spcPct val="120000"/>
              </a:lnSpc>
              <a:spcBef>
                <a:spcPts val="0"/>
              </a:spcBef>
              <a:buFont typeface="Courier New" panose="02070309020205020404" pitchFamily="49" charset="0"/>
              <a:buChar char="o"/>
            </a:pPr>
            <a:r>
              <a:rPr lang="en-US" dirty="0">
                <a:ea typeface="Times New Roman" panose="02020603050405020304" pitchFamily="18" charset="0"/>
              </a:rPr>
              <a:t>Category G is a catch all category (parks/recreation, facilities that don’t fit other categories)</a:t>
            </a:r>
          </a:p>
          <a:p>
            <a:pPr marL="0" indent="0">
              <a:lnSpc>
                <a:spcPct val="120000"/>
              </a:lnSpc>
              <a:spcBef>
                <a:spcPts val="0"/>
              </a:spcBef>
              <a:buNone/>
            </a:pPr>
            <a:endParaRPr lang="en-US" dirty="0">
              <a:ea typeface="Times New Roman" panose="02020603050405020304" pitchFamily="18" charset="0"/>
            </a:endParaRPr>
          </a:p>
        </p:txBody>
      </p:sp>
      <p:sp>
        <p:nvSpPr>
          <p:cNvPr id="8" name="TextBox 7">
            <a:extLst>
              <a:ext uri="{FF2B5EF4-FFF2-40B4-BE49-F238E27FC236}">
                <a16:creationId xmlns:a16="http://schemas.microsoft.com/office/drawing/2014/main" id="{1FA7817D-3D78-CF78-99B1-06ED608B26CF}"/>
              </a:ext>
            </a:extLst>
          </p:cNvPr>
          <p:cNvSpPr txBox="1"/>
          <p:nvPr/>
        </p:nvSpPr>
        <p:spPr>
          <a:xfrm>
            <a:off x="2209793" y="4441761"/>
            <a:ext cx="9244011" cy="1059521"/>
          </a:xfrm>
          <a:prstGeom prst="rect">
            <a:avLst/>
          </a:prstGeom>
          <a:noFill/>
        </p:spPr>
        <p:txBody>
          <a:bodyPr wrap="square">
            <a:spAutoFit/>
          </a:bodyPr>
          <a:lstStyle/>
          <a:p>
            <a:pPr indent="-342900">
              <a:lnSpc>
                <a:spcPct val="120000"/>
              </a:lnSpc>
              <a:spcBef>
                <a:spcPts val="0"/>
              </a:spcBef>
              <a:buFont typeface="Wingdings" panose="05000000000000000000" pitchFamily="2" charset="2"/>
              <a:buChar char="§"/>
            </a:pPr>
            <a:r>
              <a:rPr lang="en-US" dirty="0"/>
              <a:t>To administer and enforce adopted building codes and floodplain ordinances in disaster-damaged areas for the 180 days directly following the PA permanent work declaration date. Reimbursement period can start on the first day of the incident period (see </a:t>
            </a:r>
            <a:r>
              <a:rPr lang="en-US" dirty="0">
                <a:ea typeface="Times New Roman" panose="02020603050405020304" pitchFamily="18" charset="0"/>
                <a:hlinkClick r:id="rId6"/>
              </a:rPr>
              <a:t>FAQ2</a:t>
            </a:r>
            <a:r>
              <a:rPr lang="en-US" dirty="0">
                <a:ea typeface="Times New Roman" panose="02020603050405020304" pitchFamily="18" charset="0"/>
              </a:rPr>
              <a:t>, page 2)</a:t>
            </a:r>
            <a:r>
              <a:rPr lang="en-US" dirty="0"/>
              <a:t> </a:t>
            </a:r>
          </a:p>
        </p:txBody>
      </p:sp>
    </p:spTree>
    <p:extLst>
      <p:ext uri="{BB962C8B-B14F-4D97-AF65-F5344CB8AC3E}">
        <p14:creationId xmlns:p14="http://schemas.microsoft.com/office/powerpoint/2010/main" val="3065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dirty="0"/>
              <a:t>That’s a lot to get done in 180 days</a:t>
            </a:r>
          </a:p>
        </p:txBody>
      </p:sp>
      <p:sp>
        <p:nvSpPr>
          <p:cNvPr id="2" name="Content Placeholder 1">
            <a:extLst>
              <a:ext uri="{FF2B5EF4-FFF2-40B4-BE49-F238E27FC236}">
                <a16:creationId xmlns:a16="http://schemas.microsoft.com/office/drawing/2014/main" id="{B1E7ED29-2C22-4561-AA94-AEAB8E08974B}"/>
              </a:ext>
            </a:extLst>
          </p:cNvPr>
          <p:cNvSpPr>
            <a:spLocks noGrp="1"/>
          </p:cNvSpPr>
          <p:nvPr>
            <p:ph idx="1"/>
          </p:nvPr>
        </p:nvSpPr>
        <p:spPr>
          <a:xfrm>
            <a:off x="738189" y="1012526"/>
            <a:ext cx="11111107" cy="1328175"/>
          </a:xfrm>
        </p:spPr>
        <p:txBody>
          <a:bodyPr/>
          <a:lstStyle/>
          <a:p>
            <a:pPr marL="0" indent="0">
              <a:lnSpc>
                <a:spcPct val="100000"/>
              </a:lnSpc>
              <a:spcBef>
                <a:spcPts val="400"/>
              </a:spcBef>
              <a:buNone/>
            </a:pPr>
            <a:r>
              <a:rPr lang="en-US" sz="1800" dirty="0"/>
              <a:t>According to DRRA Section 1206 </a:t>
            </a:r>
            <a:r>
              <a:rPr lang="en-US" sz="1800" dirty="0">
                <a:hlinkClick r:id="rId3"/>
              </a:rPr>
              <a:t>FAQ Volume 2</a:t>
            </a:r>
            <a:r>
              <a:rPr lang="en-US" sz="1800" dirty="0"/>
              <a:t>, page 2: </a:t>
            </a:r>
            <a:r>
              <a:rPr lang="en-US" sz="1800" i="1" dirty="0"/>
              <a:t>PA can reimburse costs for eligible work done starting on the first day of the incident period and up to 180 -days following the date the major disaster declaration is amended to authorize PA permanent work (refer to Section C, Eligible Costs, of the Building Code and Floodplain Management Administration and Enforcement Policy for more information). </a:t>
            </a:r>
          </a:p>
        </p:txBody>
      </p:sp>
      <p:graphicFrame>
        <p:nvGraphicFramePr>
          <p:cNvPr id="6" name="Table 5">
            <a:extLst>
              <a:ext uri="{FF2B5EF4-FFF2-40B4-BE49-F238E27FC236}">
                <a16:creationId xmlns:a16="http://schemas.microsoft.com/office/drawing/2014/main" id="{21DF6A68-B07A-41FF-901A-7A6D5440DC72}"/>
              </a:ext>
            </a:extLst>
          </p:cNvPr>
          <p:cNvGraphicFramePr>
            <a:graphicFrameLocks noGrp="1"/>
          </p:cNvGraphicFramePr>
          <p:nvPr>
            <p:extLst>
              <p:ext uri="{D42A27DB-BD31-4B8C-83A1-F6EECF244321}">
                <p14:modId xmlns:p14="http://schemas.microsoft.com/office/powerpoint/2010/main" val="3978176905"/>
              </p:ext>
            </p:extLst>
          </p:nvPr>
        </p:nvGraphicFramePr>
        <p:xfrm>
          <a:off x="1430111" y="3163149"/>
          <a:ext cx="5110803" cy="2445770"/>
        </p:xfrm>
        <a:graphic>
          <a:graphicData uri="http://schemas.openxmlformats.org/drawingml/2006/table">
            <a:tbl>
              <a:tblPr firstRow="1" firstCol="1" bandRow="1"/>
              <a:tblGrid>
                <a:gridCol w="1142683">
                  <a:extLst>
                    <a:ext uri="{9D8B030D-6E8A-4147-A177-3AD203B41FA5}">
                      <a16:colId xmlns:a16="http://schemas.microsoft.com/office/drawing/2014/main" val="3559639065"/>
                    </a:ext>
                  </a:extLst>
                </a:gridCol>
                <a:gridCol w="1352768">
                  <a:extLst>
                    <a:ext uri="{9D8B030D-6E8A-4147-A177-3AD203B41FA5}">
                      <a16:colId xmlns:a16="http://schemas.microsoft.com/office/drawing/2014/main" val="2624992873"/>
                    </a:ext>
                  </a:extLst>
                </a:gridCol>
                <a:gridCol w="1352768">
                  <a:extLst>
                    <a:ext uri="{9D8B030D-6E8A-4147-A177-3AD203B41FA5}">
                      <a16:colId xmlns:a16="http://schemas.microsoft.com/office/drawing/2014/main" val="3936620637"/>
                    </a:ext>
                  </a:extLst>
                </a:gridCol>
                <a:gridCol w="1262584">
                  <a:extLst>
                    <a:ext uri="{9D8B030D-6E8A-4147-A177-3AD203B41FA5}">
                      <a16:colId xmlns:a16="http://schemas.microsoft.com/office/drawing/2014/main" val="543247295"/>
                    </a:ext>
                  </a:extLst>
                </a:gridCol>
              </a:tblGrid>
              <a:tr h="642283">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Disaster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188"/>
                    </a:solidFill>
                  </a:tcPr>
                </a:tc>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Incident Start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188"/>
                    </a:solidFill>
                  </a:tcPr>
                </a:tc>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PA Major Dec. Date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188"/>
                    </a:solidFill>
                  </a:tcPr>
                </a:tc>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+180 Days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188"/>
                    </a:solidFill>
                  </a:tcPr>
                </a:tc>
                <a:extLst>
                  <a:ext uri="{0D108BD9-81ED-4DB2-BD59-A6C34878D82A}">
                    <a16:rowId xmlns:a16="http://schemas.microsoft.com/office/drawing/2014/main" val="1234759679"/>
                  </a:ext>
                </a:extLst>
              </a:tr>
              <a:tr h="1023041">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8/26/21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434118"/>
                  </a:ext>
                </a:extLst>
              </a:tr>
              <a:tr h="780446">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5/17/2021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8/20/2021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2/16/2022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467550"/>
                  </a:ext>
                </a:extLst>
              </a:tr>
            </a:tbl>
          </a:graphicData>
        </a:graphic>
      </p:graphicFrame>
      <p:pic>
        <p:nvPicPr>
          <p:cNvPr id="10" name="Graphic 9" descr="Arrow Right with solid fill">
            <a:extLst>
              <a:ext uri="{FF2B5EF4-FFF2-40B4-BE49-F238E27FC236}">
                <a16:creationId xmlns:a16="http://schemas.microsoft.com/office/drawing/2014/main" id="{C326DB0B-8FA8-4EBF-AF63-0DD94049CF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6270" y="1763922"/>
            <a:ext cx="3097573" cy="1399227"/>
          </a:xfrm>
          <a:prstGeom prst="rect">
            <a:avLst/>
          </a:prstGeom>
        </p:spPr>
      </p:pic>
      <p:sp>
        <p:nvSpPr>
          <p:cNvPr id="4" name="Rectangle 3">
            <a:extLst>
              <a:ext uri="{FF2B5EF4-FFF2-40B4-BE49-F238E27FC236}">
                <a16:creationId xmlns:a16="http://schemas.microsoft.com/office/drawing/2014/main" id="{3B5A7998-0A69-45FA-B66C-80C4D3CDA258}"/>
              </a:ext>
              <a:ext uri="{C183D7F6-B498-43B3-948B-1728B52AA6E4}">
                <adec:decorative xmlns:adec="http://schemas.microsoft.com/office/drawing/2017/decorative" val="1"/>
              </a:ext>
            </a:extLst>
          </p:cNvPr>
          <p:cNvSpPr/>
          <p:nvPr/>
        </p:nvSpPr>
        <p:spPr>
          <a:xfrm>
            <a:off x="3917828" y="3163149"/>
            <a:ext cx="1380931" cy="2510875"/>
          </a:xfrm>
          <a:prstGeom prst="rect">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B41FB7-33A2-4A80-9A98-234EF132A35F}"/>
              </a:ext>
              <a:ext uri="{C183D7F6-B498-43B3-948B-1728B52AA6E4}">
                <adec:decorative xmlns:adec="http://schemas.microsoft.com/office/drawing/2017/decorative" val="1"/>
              </a:ext>
            </a:extLst>
          </p:cNvPr>
          <p:cNvSpPr/>
          <p:nvPr/>
        </p:nvSpPr>
        <p:spPr>
          <a:xfrm>
            <a:off x="5269492" y="3163149"/>
            <a:ext cx="1231641" cy="2510875"/>
          </a:xfrm>
          <a:prstGeom prst="rect">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41E579-06E1-4566-8B0B-850DA4BCD982}"/>
              </a:ext>
              <a:ext uri="{C183D7F6-B498-43B3-948B-1728B52AA6E4}">
                <adec:decorative xmlns:adec="http://schemas.microsoft.com/office/drawing/2017/decorative" val="1"/>
              </a:ext>
            </a:extLst>
          </p:cNvPr>
          <p:cNvSpPr/>
          <p:nvPr/>
        </p:nvSpPr>
        <p:spPr>
          <a:xfrm>
            <a:off x="2555003" y="3163149"/>
            <a:ext cx="1380931" cy="2510875"/>
          </a:xfrm>
          <a:prstGeom prst="rect">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FA606664-577B-7DF4-2F08-F8F55A314A34}"/>
              </a:ext>
            </a:extLst>
          </p:cNvPr>
          <p:cNvSpPr txBox="1"/>
          <p:nvPr/>
        </p:nvSpPr>
        <p:spPr>
          <a:xfrm>
            <a:off x="7665806" y="3510872"/>
            <a:ext cx="3683412" cy="1477328"/>
          </a:xfrm>
          <a:prstGeom prst="rect">
            <a:avLst/>
          </a:prstGeom>
          <a:solidFill>
            <a:schemeClr val="tx2"/>
          </a:solidFill>
        </p:spPr>
        <p:txBody>
          <a:bodyPr wrap="square">
            <a:spAutoFit/>
          </a:bodyPr>
          <a:lstStyle/>
          <a:p>
            <a:endParaRPr lang="en-US" dirty="0">
              <a:solidFill>
                <a:schemeClr val="bg1"/>
              </a:solidFill>
            </a:endParaRPr>
          </a:p>
          <a:p>
            <a:r>
              <a:rPr lang="en-US" dirty="0">
                <a:solidFill>
                  <a:schemeClr val="bg1"/>
                </a:solidFill>
              </a:rPr>
              <a:t>Make sure to report this in your list of impacts to FEMA within 60 days of the Recovery Scoping Meeting.</a:t>
            </a:r>
          </a:p>
          <a:p>
            <a:endParaRPr lang="en-US" dirty="0">
              <a:solidFill>
                <a:schemeClr val="bg1"/>
              </a:solidFill>
            </a:endParaRPr>
          </a:p>
        </p:txBody>
      </p:sp>
    </p:spTree>
    <p:extLst>
      <p:ext uri="{BB962C8B-B14F-4D97-AF65-F5344CB8AC3E}">
        <p14:creationId xmlns:p14="http://schemas.microsoft.com/office/powerpoint/2010/main" val="210591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B759E-1A5E-B108-414E-925AE6028ED7}"/>
              </a:ext>
            </a:extLst>
          </p:cNvPr>
          <p:cNvSpPr>
            <a:spLocks noGrp="1"/>
          </p:cNvSpPr>
          <p:nvPr>
            <p:ph type="title"/>
          </p:nvPr>
        </p:nvSpPr>
        <p:spPr/>
        <p:txBody>
          <a:bodyPr>
            <a:normAutofit fontScale="90000"/>
          </a:bodyPr>
          <a:lstStyle/>
          <a:p>
            <a:r>
              <a:rPr lang="en-US" dirty="0"/>
              <a:t>Prepare now, download and customize this SD Response Plan</a:t>
            </a:r>
          </a:p>
        </p:txBody>
      </p:sp>
      <p:pic>
        <p:nvPicPr>
          <p:cNvPr id="13" name="Picture 12" descr="FEMA's model SD response plan and fact sheets">
            <a:extLst>
              <a:ext uri="{FF2B5EF4-FFF2-40B4-BE49-F238E27FC236}">
                <a16:creationId xmlns:a16="http://schemas.microsoft.com/office/drawing/2014/main" id="{A57563A5-F71B-6B51-B804-EF0ABE2E5A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7863" y="1228045"/>
            <a:ext cx="8306917" cy="4014657"/>
          </a:xfrm>
          <a:prstGeom prst="rect">
            <a:avLst/>
          </a:prstGeom>
        </p:spPr>
      </p:pic>
      <p:pic>
        <p:nvPicPr>
          <p:cNvPr id="2" name="Picture 5" descr="QR code to get the SD response plan and fact sheets">
            <a:extLst>
              <a:ext uri="{FF2B5EF4-FFF2-40B4-BE49-F238E27FC236}">
                <a16:creationId xmlns:a16="http://schemas.microsoft.com/office/drawing/2014/main" id="{19499044-2F12-40AE-F056-5DA3AEE3DC51}"/>
              </a:ext>
            </a:extLst>
          </p:cNvPr>
          <p:cNvPicPr>
            <a:picLocks noChangeAspect="1"/>
          </p:cNvPicPr>
          <p:nvPr/>
        </p:nvPicPr>
        <p:blipFill>
          <a:blip r:embed="rId4"/>
          <a:stretch>
            <a:fillRect/>
          </a:stretch>
        </p:blipFill>
        <p:spPr>
          <a:xfrm>
            <a:off x="8969069" y="3364952"/>
            <a:ext cx="2683105" cy="2683105"/>
          </a:xfrm>
          <a:prstGeom prst="rect">
            <a:avLst/>
          </a:prstGeom>
        </p:spPr>
      </p:pic>
      <p:sp>
        <p:nvSpPr>
          <p:cNvPr id="9" name="TextBox 8">
            <a:extLst>
              <a:ext uri="{FF2B5EF4-FFF2-40B4-BE49-F238E27FC236}">
                <a16:creationId xmlns:a16="http://schemas.microsoft.com/office/drawing/2014/main" id="{7CC3FE47-0C9E-8A39-EF8A-241ECDFDDB75}"/>
              </a:ext>
            </a:extLst>
          </p:cNvPr>
          <p:cNvSpPr txBox="1"/>
          <p:nvPr/>
        </p:nvSpPr>
        <p:spPr>
          <a:xfrm>
            <a:off x="8807668" y="1204049"/>
            <a:ext cx="3016469" cy="2031325"/>
          </a:xfrm>
          <a:prstGeom prst="rect">
            <a:avLst/>
          </a:prstGeom>
          <a:noFill/>
        </p:spPr>
        <p:txBody>
          <a:bodyPr wrap="square">
            <a:spAutoFit/>
          </a:bodyPr>
          <a:lstStyle/>
          <a:p>
            <a:pPr marL="231775" indent="-231775">
              <a:buFont typeface="Wingdings" panose="05000000000000000000" pitchFamily="2" charset="2"/>
              <a:buChar char="§"/>
            </a:pPr>
            <a:r>
              <a:rPr lang="en-US" sz="1400" dirty="0">
                <a:ea typeface="Verdana"/>
              </a:rPr>
              <a:t>Scan this QR code, or go to this link: </a:t>
            </a:r>
            <a:r>
              <a:rPr lang="en-US" sz="1400" dirty="0">
                <a:ea typeface="Verdana"/>
                <a:hlinkClick r:id="rId5"/>
              </a:rPr>
              <a:t>https://fema.cosocloud.com/sdrp/</a:t>
            </a:r>
            <a:r>
              <a:rPr lang="en-US" sz="1400" dirty="0">
                <a:ea typeface="Verdana"/>
              </a:rPr>
              <a:t>  </a:t>
            </a:r>
          </a:p>
          <a:p>
            <a:pPr marL="231775" indent="-231775">
              <a:buClr>
                <a:srgbClr val="5C5D60"/>
              </a:buClr>
              <a:buFont typeface="Wingdings" panose="05000000000000000000" pitchFamily="2" charset="2"/>
              <a:buChar char="§"/>
            </a:pPr>
            <a:r>
              <a:rPr lang="en-US" sz="1400" dirty="0">
                <a:ea typeface="Verdana"/>
              </a:rPr>
              <a:t>Enter your name to Join as Guest</a:t>
            </a:r>
            <a:endParaRPr lang="en-US" sz="1400" dirty="0"/>
          </a:p>
          <a:p>
            <a:pPr marL="231775" indent="-231775">
              <a:buClr>
                <a:srgbClr val="5C5D60"/>
              </a:buClr>
              <a:buFont typeface="Wingdings" panose="05000000000000000000" pitchFamily="2" charset="2"/>
              <a:buChar char="§"/>
            </a:pPr>
            <a:r>
              <a:rPr lang="en-US" sz="1400" dirty="0">
                <a:ea typeface="Verdana"/>
              </a:rPr>
              <a:t>Click "Ok" on Terms of Use</a:t>
            </a:r>
          </a:p>
          <a:p>
            <a:pPr marL="231775" indent="-231775">
              <a:buClr>
                <a:srgbClr val="5C5D60"/>
              </a:buClr>
              <a:buFont typeface="Wingdings" panose="05000000000000000000" pitchFamily="2" charset="2"/>
              <a:buChar char="§"/>
            </a:pPr>
            <a:r>
              <a:rPr lang="en-US" sz="1400" dirty="0">
                <a:ea typeface="Verdana"/>
              </a:rPr>
              <a:t>In the Downloads Pod, click the arrow to download each individual item, or click on the three dots to "Download All" </a:t>
            </a:r>
          </a:p>
        </p:txBody>
      </p:sp>
    </p:spTree>
    <p:extLst>
      <p:ext uri="{BB962C8B-B14F-4D97-AF65-F5344CB8AC3E}">
        <p14:creationId xmlns:p14="http://schemas.microsoft.com/office/powerpoint/2010/main" val="53621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0BF0E-6FCC-4CB2-A22F-D5671A68C998}"/>
              </a:ext>
            </a:extLst>
          </p:cNvPr>
          <p:cNvSpPr>
            <a:spLocks noGrp="1"/>
          </p:cNvSpPr>
          <p:nvPr>
            <p:ph type="title"/>
          </p:nvPr>
        </p:nvSpPr>
        <p:spPr>
          <a:xfrm>
            <a:off x="733916" y="473806"/>
            <a:ext cx="10715627" cy="189220"/>
          </a:xfrm>
        </p:spPr>
        <p:txBody>
          <a:bodyPr>
            <a:normAutofit fontScale="90000"/>
          </a:bodyPr>
          <a:lstStyle/>
          <a:p>
            <a:r>
              <a:rPr lang="en-US" dirty="0"/>
              <a:t>Identify areas vulnerable to SD, and prioritize inspections/assessments</a:t>
            </a:r>
          </a:p>
        </p:txBody>
      </p:sp>
      <p:pic>
        <p:nvPicPr>
          <p:cNvPr id="4" name="Picture 3" descr="image of neighborhood with flooded homes to see where you should do inspections first">
            <a:extLst>
              <a:ext uri="{FF2B5EF4-FFF2-40B4-BE49-F238E27FC236}">
                <a16:creationId xmlns:a16="http://schemas.microsoft.com/office/drawing/2014/main" id="{0EE465E6-3A4F-D133-42C4-A30D1EB15D1C}"/>
              </a:ext>
            </a:extLst>
          </p:cNvPr>
          <p:cNvPicPr>
            <a:picLocks noChangeAspect="1"/>
          </p:cNvPicPr>
          <p:nvPr/>
        </p:nvPicPr>
        <p:blipFill>
          <a:blip r:embed="rId3"/>
          <a:stretch>
            <a:fillRect/>
          </a:stretch>
        </p:blipFill>
        <p:spPr>
          <a:xfrm>
            <a:off x="733916" y="1092756"/>
            <a:ext cx="7154273" cy="4429743"/>
          </a:xfrm>
          <a:prstGeom prst="rect">
            <a:avLst/>
          </a:prstGeom>
        </p:spPr>
      </p:pic>
      <p:pic>
        <p:nvPicPr>
          <p:cNvPr id="5" name="Picture 4" descr="Bullseye style graphic with three tiers. &#10;- The center is dark blue, with the text: &quot;At risk for SD (e.g., all structures in the SFHA with LFE below BFE)&#10;- The middle is yellow, with the text &quot;Previously impacted areas (e.g., repetitive loss or severe repetitive loss properties&quot;&#10;- The outside is lighter blue, with the text &quot;in the SFHA (or regulated floodplain) using your Flood Insurance Rate Map (FIRM) or the National Flood Hazard Layer (NFHL)&quot;">
            <a:extLst>
              <a:ext uri="{FF2B5EF4-FFF2-40B4-BE49-F238E27FC236}">
                <a16:creationId xmlns:a16="http://schemas.microsoft.com/office/drawing/2014/main" id="{D43D198B-3FBE-C11F-AA33-79F9D75EB2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5435" y="847493"/>
            <a:ext cx="6976398" cy="3020411"/>
          </a:xfrm>
          <a:prstGeom prst="rect">
            <a:avLst/>
          </a:prstGeom>
        </p:spPr>
      </p:pic>
      <p:sp>
        <p:nvSpPr>
          <p:cNvPr id="11" name="TextBox 10">
            <a:extLst>
              <a:ext uri="{FF2B5EF4-FFF2-40B4-BE49-F238E27FC236}">
                <a16:creationId xmlns:a16="http://schemas.microsoft.com/office/drawing/2014/main" id="{50062DFF-2005-4B14-ABF3-F93C9CD7EC24}"/>
              </a:ext>
            </a:extLst>
          </p:cNvPr>
          <p:cNvSpPr txBox="1"/>
          <p:nvPr/>
        </p:nvSpPr>
        <p:spPr>
          <a:xfrm>
            <a:off x="8338189" y="3348103"/>
            <a:ext cx="3213644" cy="2492990"/>
          </a:xfrm>
          <a:prstGeom prst="rect">
            <a:avLst/>
          </a:prstGeom>
          <a:noFill/>
        </p:spPr>
        <p:txBody>
          <a:bodyPr wrap="square" lIns="91440" tIns="45720" rIns="91440" bIns="45720" anchor="t">
            <a:spAutoFit/>
          </a:bodyPr>
          <a:lstStyle/>
          <a:p>
            <a:pPr>
              <a:defRPr/>
            </a:pPr>
            <a:r>
              <a:rPr lang="en-US" sz="1600" dirty="0">
                <a:solidFill>
                  <a:srgbClr val="000000"/>
                </a:solidFill>
                <a:latin typeface="Franklin Gothic Book" panose="020B0503020102020204"/>
              </a:rPr>
              <a:t>Assume the pink area is the SFHA. </a:t>
            </a:r>
          </a:p>
          <a:p>
            <a:pPr>
              <a:defRPr/>
            </a:pPr>
            <a:endParaRPr lang="en-US" sz="1600" dirty="0">
              <a:solidFill>
                <a:srgbClr val="000000"/>
              </a:solidFill>
              <a:latin typeface="Franklin Gothic Book" panose="020B0503020102020204"/>
            </a:endParaRPr>
          </a:p>
          <a:p>
            <a:pPr>
              <a:defRPr/>
            </a:pPr>
            <a:r>
              <a:rPr lang="en-US" sz="1600" dirty="0">
                <a:solidFill>
                  <a:srgbClr val="000000"/>
                </a:solidFill>
                <a:latin typeface="Franklin Gothic Book" panose="020B0503020102020204"/>
              </a:rPr>
              <a:t>Would West Street and East Street be vulnerable to SD?</a:t>
            </a:r>
          </a:p>
          <a:p>
            <a:pPr>
              <a:defRPr/>
            </a:pPr>
            <a:r>
              <a:rPr lang="en-US" sz="1600" dirty="0">
                <a:solidFill>
                  <a:srgbClr val="000000"/>
                </a:solidFill>
                <a:latin typeface="Franklin Gothic Book" panose="020B0503020102020204"/>
              </a:rPr>
              <a:t>  </a:t>
            </a:r>
          </a:p>
          <a:p>
            <a:pPr>
              <a:defRPr/>
            </a:pPr>
            <a:r>
              <a:rPr lang="en-US" sz="1600" dirty="0">
                <a:solidFill>
                  <a:srgbClr val="000000"/>
                </a:solidFill>
                <a:latin typeface="Franklin Gothic Book" panose="020B0503020102020204"/>
              </a:rPr>
              <a:t>If South Street only got 1 inch of water, how would that help with your prioritization? </a:t>
            </a:r>
          </a:p>
          <a:p>
            <a:pPr>
              <a:defRPr/>
            </a:pPr>
            <a:endParaRPr lang="en-US" sz="2800" dirty="0">
              <a:solidFill>
                <a:srgbClr val="000000"/>
              </a:solidFill>
              <a:latin typeface="Franklin Gothic Book" panose="020B0503020102020204"/>
            </a:endParaRPr>
          </a:p>
        </p:txBody>
      </p:sp>
    </p:spTree>
    <p:extLst>
      <p:ext uri="{BB962C8B-B14F-4D97-AF65-F5344CB8AC3E}">
        <p14:creationId xmlns:p14="http://schemas.microsoft.com/office/powerpoint/2010/main" val="31855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4AC7D-7E31-4CFB-8945-51DB320DBFDE}"/>
              </a:ext>
            </a:extLst>
          </p:cNvPr>
          <p:cNvSpPr>
            <a:spLocks noGrp="1"/>
          </p:cNvSpPr>
          <p:nvPr>
            <p:ph type="title"/>
          </p:nvPr>
        </p:nvSpPr>
        <p:spPr/>
        <p:txBody>
          <a:bodyPr>
            <a:normAutofit fontScale="90000"/>
          </a:bodyPr>
          <a:lstStyle/>
          <a:p>
            <a:r>
              <a:rPr lang="en-US" dirty="0"/>
              <a:t>Best practices</a:t>
            </a:r>
          </a:p>
        </p:txBody>
      </p:sp>
      <p:pic>
        <p:nvPicPr>
          <p:cNvPr id="5" name="Picture 4" descr="Livingston Parish request for proposal">
            <a:extLst>
              <a:ext uri="{FF2B5EF4-FFF2-40B4-BE49-F238E27FC236}">
                <a16:creationId xmlns:a16="http://schemas.microsoft.com/office/drawing/2014/main" id="{94DDC8BD-9133-422A-A942-4A68C9726C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605" y="1904976"/>
            <a:ext cx="2689083" cy="351829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8C68CAC-52F6-47D2-8AB2-3F89A2F18100}"/>
              </a:ext>
            </a:extLst>
          </p:cNvPr>
          <p:cNvSpPr txBox="1"/>
          <p:nvPr/>
        </p:nvSpPr>
        <p:spPr>
          <a:xfrm>
            <a:off x="609598" y="1216435"/>
            <a:ext cx="3661096" cy="646331"/>
          </a:xfrm>
          <a:prstGeom prst="rect">
            <a:avLst/>
          </a:prstGeom>
          <a:noFill/>
        </p:spPr>
        <p:txBody>
          <a:bodyPr wrap="square" rtlCol="0">
            <a:spAutoFit/>
          </a:bodyPr>
          <a:lstStyle/>
          <a:p>
            <a:pPr algn="ctr"/>
            <a:r>
              <a:rPr lang="en-US" b="1" dirty="0"/>
              <a:t>Pre-disaster: Contract or MOU, MOA, IMAC, or EMAC ready</a:t>
            </a:r>
          </a:p>
        </p:txBody>
      </p:sp>
      <p:sp>
        <p:nvSpPr>
          <p:cNvPr id="2" name="Content Placeholder 8">
            <a:extLst>
              <a:ext uri="{FF2B5EF4-FFF2-40B4-BE49-F238E27FC236}">
                <a16:creationId xmlns:a16="http://schemas.microsoft.com/office/drawing/2014/main" id="{D1B33120-65B2-950A-8108-3B78130D4331}"/>
              </a:ext>
            </a:extLst>
          </p:cNvPr>
          <p:cNvSpPr txBox="1">
            <a:spLocks/>
          </p:cNvSpPr>
          <p:nvPr/>
        </p:nvSpPr>
        <p:spPr>
          <a:xfrm>
            <a:off x="4508938" y="1165270"/>
            <a:ext cx="7073464" cy="5253596"/>
          </a:xfrm>
          <a:prstGeom prst="rect">
            <a:avLst/>
          </a:prstGeom>
        </p:spPr>
        <p:txBody>
          <a:bodyPr lIns="91440" tIns="45720" rIns="91440" bIns="45720" anchor="t">
            <a:normAutofit/>
          </a:bodyPr>
          <a:lst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691"/>
              </a:lnSpc>
              <a:buNone/>
            </a:pPr>
            <a:r>
              <a:rPr lang="en-US" sz="2000" b="1" dirty="0"/>
              <a:t>Consider establishing contracts and agreements with: </a:t>
            </a:r>
            <a:endParaRPr lang="en-US"/>
          </a:p>
          <a:p>
            <a:pPr marL="346075" lvl="1">
              <a:buClrTx/>
              <a:buFont typeface="Wingdings" panose="05000000000000000000" pitchFamily="2" charset="2"/>
              <a:buChar char="§"/>
            </a:pPr>
            <a:r>
              <a:rPr lang="en-US" dirty="0"/>
              <a:t>Neighboring communities or communities in another part of the state</a:t>
            </a:r>
          </a:p>
          <a:p>
            <a:pPr marL="346075" lvl="1">
              <a:buClrTx/>
              <a:buFont typeface="Wingdings" panose="05000000000000000000" pitchFamily="2" charset="2"/>
              <a:buChar char="§"/>
            </a:pPr>
            <a:r>
              <a:rPr lang="en-US" dirty="0"/>
              <a:t>Your parish</a:t>
            </a:r>
          </a:p>
          <a:p>
            <a:pPr marL="346075" lvl="1">
              <a:buClrTx/>
              <a:buFont typeface="Wingdings" panose="05000000000000000000" pitchFamily="2" charset="2"/>
              <a:buChar char="§"/>
            </a:pPr>
            <a:r>
              <a:rPr lang="en-US" dirty="0"/>
              <a:t>Your state</a:t>
            </a:r>
          </a:p>
          <a:p>
            <a:pPr marL="346075" lvl="1">
              <a:buClrTx/>
              <a:buFont typeface="Wingdings" panose="05000000000000000000" pitchFamily="2" charset="2"/>
              <a:buChar char="§"/>
            </a:pPr>
            <a:r>
              <a:rPr lang="en-US" dirty="0"/>
              <a:t>State Association of Floodplain Management</a:t>
            </a:r>
          </a:p>
          <a:p>
            <a:pPr marL="346075" lvl="1">
              <a:buClrTx/>
              <a:buFont typeface="Wingdings" panose="05000000000000000000" pitchFamily="2" charset="2"/>
              <a:buChar char="§"/>
            </a:pPr>
            <a:r>
              <a:rPr lang="en-US" dirty="0"/>
              <a:t>Building Professional Organizations</a:t>
            </a:r>
          </a:p>
          <a:p>
            <a:pPr marL="346075" lvl="1">
              <a:buClrTx/>
              <a:buFont typeface="Wingdings" panose="05000000000000000000" pitchFamily="2" charset="2"/>
              <a:buChar char="§"/>
            </a:pPr>
            <a:r>
              <a:rPr lang="en-US" dirty="0"/>
              <a:t>Third-party contractors</a:t>
            </a:r>
          </a:p>
          <a:p>
            <a:pPr marL="0" lvl="1" indent="0">
              <a:buClrTx/>
              <a:buNone/>
            </a:pPr>
            <a:r>
              <a:rPr lang="en-US" b="1" dirty="0"/>
              <a:t>Include in your scope of work: </a:t>
            </a:r>
          </a:p>
          <a:p>
            <a:pPr marL="342900" lvl="1" indent="-342900">
              <a:buClrTx/>
              <a:buFont typeface="Wingdings" panose="05000000000000000000" pitchFamily="2" charset="2"/>
              <a:buChar char="§"/>
            </a:pPr>
            <a:r>
              <a:rPr lang="en-US" dirty="0"/>
              <a:t>Lowest floor elevations on all inspected structures </a:t>
            </a:r>
          </a:p>
          <a:p>
            <a:pPr marL="342900" lvl="1" indent="-342900">
              <a:buClrTx/>
              <a:buFont typeface="Wingdings" panose="05000000000000000000" pitchFamily="2" charset="2"/>
              <a:buChar char="§"/>
            </a:pPr>
            <a:r>
              <a:rPr lang="en-US" dirty="0"/>
              <a:t>Help with the appeals process (including market value and repair costs documentation review)</a:t>
            </a:r>
          </a:p>
        </p:txBody>
      </p:sp>
    </p:spTree>
    <p:extLst>
      <p:ext uri="{BB962C8B-B14F-4D97-AF65-F5344CB8AC3E}">
        <p14:creationId xmlns:p14="http://schemas.microsoft.com/office/powerpoint/2010/main" val="314092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7635C2-54B6-A761-D597-50D1253E3D4B}"/>
              </a:ext>
              <a:ext uri="{C183D7F6-B498-43B3-948B-1728B52AA6E4}">
                <adec:decorative xmlns:adec="http://schemas.microsoft.com/office/drawing/2017/decorative" val="1"/>
              </a:ext>
            </a:extLst>
          </p:cNvPr>
          <p:cNvSpPr/>
          <p:nvPr/>
        </p:nvSpPr>
        <p:spPr>
          <a:xfrm>
            <a:off x="-3437" y="-2"/>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Title 3">
            <a:extLst>
              <a:ext uri="{FF2B5EF4-FFF2-40B4-BE49-F238E27FC236}">
                <a16:creationId xmlns:a16="http://schemas.microsoft.com/office/drawing/2014/main" id="{76786D88-E984-D14B-CA30-9AEBC28DA76D}"/>
              </a:ext>
            </a:extLst>
          </p:cNvPr>
          <p:cNvSpPr txBox="1">
            <a:spLocks noGrp="1"/>
          </p:cNvSpPr>
          <p:nvPr>
            <p:ph type="title" idx="4294967295"/>
          </p:nvPr>
        </p:nvSpPr>
        <p:spPr>
          <a:xfrm>
            <a:off x="738189" y="403733"/>
            <a:ext cx="10715627" cy="319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mj-lt"/>
                <a:ea typeface="+mj-ea"/>
                <a:cs typeface="+mj-cs"/>
              </a:rPr>
              <a:t>Next Steps</a:t>
            </a:r>
          </a:p>
        </p:txBody>
      </p:sp>
      <p:sp>
        <p:nvSpPr>
          <p:cNvPr id="3" name="Content Placeholder 2">
            <a:extLst>
              <a:ext uri="{FF2B5EF4-FFF2-40B4-BE49-F238E27FC236}">
                <a16:creationId xmlns:a16="http://schemas.microsoft.com/office/drawing/2014/main" id="{6AD97D25-E46D-7EDD-15DC-7DDCF52E2ABA}"/>
              </a:ext>
            </a:extLst>
          </p:cNvPr>
          <p:cNvSpPr txBox="1">
            <a:spLocks/>
          </p:cNvSpPr>
          <p:nvPr/>
        </p:nvSpPr>
        <p:spPr>
          <a:xfrm>
            <a:off x="524106" y="1126556"/>
            <a:ext cx="10493299" cy="5121876"/>
          </a:xfrm>
          <a:prstGeom prst="rect">
            <a:avLst/>
          </a:prstGeom>
        </p:spPr>
        <p:txBody>
          <a:bodyPr>
            <a:normAutofit fontScale="92500" lnSpcReduction="20000"/>
          </a:bodyPr>
          <a:lst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200"/>
              </a:spcBef>
              <a:buClr>
                <a:schemeClr val="bg1"/>
              </a:buClr>
            </a:pPr>
            <a:r>
              <a:rPr lang="en-US" dirty="0">
                <a:solidFill>
                  <a:schemeClr val="bg1"/>
                </a:solidFill>
              </a:rPr>
              <a:t>Create a substantial damage plan or SOP if you don’t have one. </a:t>
            </a:r>
          </a:p>
          <a:p>
            <a:pPr marL="0" indent="0">
              <a:lnSpc>
                <a:spcPct val="120000"/>
              </a:lnSpc>
              <a:spcBef>
                <a:spcPts val="200"/>
              </a:spcBef>
              <a:buNone/>
            </a:pPr>
            <a:endParaRPr lang="en-US" dirty="0">
              <a:solidFill>
                <a:schemeClr val="bg1"/>
              </a:solidFill>
            </a:endParaRPr>
          </a:p>
          <a:p>
            <a:pPr>
              <a:lnSpc>
                <a:spcPct val="120000"/>
              </a:lnSpc>
              <a:spcBef>
                <a:spcPts val="200"/>
              </a:spcBef>
              <a:buClr>
                <a:schemeClr val="bg1"/>
              </a:buClr>
            </a:pPr>
            <a:r>
              <a:rPr lang="en-US" dirty="0">
                <a:solidFill>
                  <a:schemeClr val="bg1"/>
                </a:solidFill>
              </a:rPr>
              <a:t>Floodplain administrators, building code officials, permit staff, emergency managers, local officials, and their Community Public Assistance point of contact (POC) should discuss their post-disaster assessment plan and this policy. </a:t>
            </a:r>
          </a:p>
          <a:p>
            <a:pPr>
              <a:lnSpc>
                <a:spcPct val="120000"/>
              </a:lnSpc>
              <a:spcBef>
                <a:spcPts val="200"/>
              </a:spcBef>
            </a:pPr>
            <a:endParaRPr lang="en-US" dirty="0">
              <a:solidFill>
                <a:schemeClr val="bg1"/>
              </a:solidFill>
            </a:endParaRPr>
          </a:p>
          <a:p>
            <a:pPr>
              <a:lnSpc>
                <a:spcPct val="120000"/>
              </a:lnSpc>
              <a:spcBef>
                <a:spcPts val="200"/>
              </a:spcBef>
              <a:buClr>
                <a:schemeClr val="bg1"/>
              </a:buClr>
            </a:pPr>
            <a:r>
              <a:rPr lang="en-US" dirty="0">
                <a:solidFill>
                  <a:schemeClr val="bg1"/>
                </a:solidFill>
              </a:rPr>
              <a:t>Have mutual aid agreements or contracts in place that meet state and federal procurement guidelines.</a:t>
            </a:r>
          </a:p>
          <a:p>
            <a:pPr>
              <a:lnSpc>
                <a:spcPct val="120000"/>
              </a:lnSpc>
              <a:spcBef>
                <a:spcPts val="200"/>
              </a:spcBef>
            </a:pPr>
            <a:endParaRPr lang="en-US" dirty="0">
              <a:solidFill>
                <a:schemeClr val="bg1"/>
              </a:solidFill>
            </a:endParaRPr>
          </a:p>
          <a:p>
            <a:pPr>
              <a:lnSpc>
                <a:spcPct val="120000"/>
              </a:lnSpc>
              <a:spcBef>
                <a:spcPts val="200"/>
              </a:spcBef>
              <a:buClr>
                <a:schemeClr val="bg1"/>
              </a:buClr>
            </a:pPr>
            <a:r>
              <a:rPr lang="en-US" dirty="0">
                <a:solidFill>
                  <a:schemeClr val="bg1"/>
                </a:solidFill>
              </a:rPr>
              <a:t>Create/update your inventory of structures in the special flood hazard area that are below base flood elevation. Pre-populate the SDE 3.0 Tool or other tracking software.</a:t>
            </a:r>
          </a:p>
          <a:p>
            <a:pPr>
              <a:lnSpc>
                <a:spcPct val="120000"/>
              </a:lnSpc>
              <a:spcBef>
                <a:spcPts val="200"/>
              </a:spcBef>
            </a:pPr>
            <a:endParaRPr lang="en-US" dirty="0">
              <a:solidFill>
                <a:schemeClr val="bg1"/>
              </a:solidFill>
            </a:endParaRPr>
          </a:p>
          <a:p>
            <a:pPr>
              <a:lnSpc>
                <a:spcPct val="120000"/>
              </a:lnSpc>
              <a:spcBef>
                <a:spcPts val="200"/>
              </a:spcBef>
              <a:buClr>
                <a:schemeClr val="bg1"/>
              </a:buClr>
            </a:pPr>
            <a:r>
              <a:rPr lang="en-US" dirty="0">
                <a:solidFill>
                  <a:schemeClr val="bg1"/>
                </a:solidFill>
              </a:rPr>
              <a:t>Offer regular substantial damage training to staff to ensure they are appropriately trained to accomplish tasks efficiently, communicate with the public, and ensure NFIP requirements are met.</a:t>
            </a:r>
          </a:p>
        </p:txBody>
      </p:sp>
    </p:spTree>
    <p:extLst>
      <p:ext uri="{BB962C8B-B14F-4D97-AF65-F5344CB8AC3E}">
        <p14:creationId xmlns:p14="http://schemas.microsoft.com/office/powerpoint/2010/main" val="34918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AAB0E-BB9D-3842-99EE-8B989FE89F93}"/>
              </a:ext>
            </a:extLst>
          </p:cNvPr>
          <p:cNvSpPr>
            <a:spLocks noGrp="1"/>
          </p:cNvSpPr>
          <p:nvPr>
            <p:ph type="title"/>
          </p:nvPr>
        </p:nvSpPr>
        <p:spPr/>
        <p:txBody>
          <a:bodyPr>
            <a:normAutofit fontScale="90000"/>
          </a:bodyPr>
          <a:lstStyle/>
          <a:p>
            <a:r>
              <a:rPr lang="en-US" dirty="0"/>
              <a:t>DRRA Section 1206 &amp; Floodplain Management Resources</a:t>
            </a:r>
          </a:p>
        </p:txBody>
      </p:sp>
      <p:sp>
        <p:nvSpPr>
          <p:cNvPr id="2" name="Content Placeholder 1">
            <a:extLst>
              <a:ext uri="{FF2B5EF4-FFF2-40B4-BE49-F238E27FC236}">
                <a16:creationId xmlns:a16="http://schemas.microsoft.com/office/drawing/2014/main" id="{E899425C-0349-9B45-B176-C78AC5179FF8}"/>
              </a:ext>
            </a:extLst>
          </p:cNvPr>
          <p:cNvSpPr>
            <a:spLocks noGrp="1"/>
          </p:cNvSpPr>
          <p:nvPr>
            <p:ph idx="1"/>
          </p:nvPr>
        </p:nvSpPr>
        <p:spPr>
          <a:xfrm>
            <a:off x="738189" y="853383"/>
            <a:ext cx="10715627" cy="4977162"/>
          </a:xfrm>
        </p:spPr>
        <p:txBody>
          <a:bodyPr>
            <a:noAutofit/>
          </a:bodyPr>
          <a:lstStyle/>
          <a:p>
            <a:pPr lvl="0">
              <a:lnSpc>
                <a:spcPct val="120000"/>
              </a:lnSpc>
              <a:spcBef>
                <a:spcPts val="0"/>
              </a:spcBef>
              <a:buClrTx/>
            </a:pPr>
            <a:r>
              <a:rPr lang="en-US" sz="1300" dirty="0"/>
              <a:t>DRRA </a:t>
            </a:r>
            <a:r>
              <a:rPr lang="en-US" sz="1300" u="sng" dirty="0">
                <a:hlinkClick r:id="rId3"/>
              </a:rPr>
              <a:t>webpage</a:t>
            </a:r>
            <a:endParaRPr lang="en-US" sz="1300" u="sng" dirty="0"/>
          </a:p>
          <a:p>
            <a:pPr lvl="1">
              <a:lnSpc>
                <a:spcPct val="120000"/>
              </a:lnSpc>
              <a:spcBef>
                <a:spcPts val="0"/>
              </a:spcBef>
              <a:buClrTx/>
              <a:buFont typeface="Wingdings" panose="05000000000000000000" pitchFamily="2" charset="2"/>
              <a:buChar char="§"/>
            </a:pPr>
            <a:r>
              <a:rPr lang="en-US" sz="1300" dirty="0">
                <a:hlinkClick r:id="rId4"/>
              </a:rPr>
              <a:t>Policy</a:t>
            </a:r>
            <a:endParaRPr lang="en-US" sz="1300" dirty="0"/>
          </a:p>
          <a:p>
            <a:pPr lvl="1">
              <a:lnSpc>
                <a:spcPct val="120000"/>
              </a:lnSpc>
              <a:spcBef>
                <a:spcPts val="0"/>
              </a:spcBef>
              <a:buClrTx/>
              <a:buFont typeface="Wingdings" panose="05000000000000000000" pitchFamily="2" charset="2"/>
              <a:buChar char="§"/>
            </a:pPr>
            <a:r>
              <a:rPr lang="en-US" sz="1300" dirty="0"/>
              <a:t>Policy FAQ1 </a:t>
            </a:r>
            <a:r>
              <a:rPr lang="en-US" sz="1300" dirty="0">
                <a:hlinkClick r:id="rId5"/>
              </a:rPr>
              <a:t>Fact Sheet</a:t>
            </a:r>
            <a:endParaRPr lang="en-US" sz="1300" dirty="0"/>
          </a:p>
          <a:p>
            <a:pPr lvl="1">
              <a:lnSpc>
                <a:spcPct val="120000"/>
              </a:lnSpc>
              <a:spcBef>
                <a:spcPts val="0"/>
              </a:spcBef>
              <a:buClrTx/>
              <a:buFont typeface="Wingdings" panose="05000000000000000000" pitchFamily="2" charset="2"/>
              <a:buChar char="§"/>
            </a:pPr>
            <a:r>
              <a:rPr lang="en-US" sz="1300" dirty="0"/>
              <a:t>Policy FAQ2 </a:t>
            </a:r>
            <a:r>
              <a:rPr lang="en-US" sz="1300" dirty="0">
                <a:hlinkClick r:id="rId6"/>
              </a:rPr>
              <a:t>Fact Sheet</a:t>
            </a:r>
            <a:r>
              <a:rPr lang="en-US" sz="1300" dirty="0"/>
              <a:t> (includes more info like Cat. G and eligibility starting on 1</a:t>
            </a:r>
            <a:r>
              <a:rPr lang="en-US" sz="1300" baseline="30000" dirty="0"/>
              <a:t>st</a:t>
            </a:r>
            <a:r>
              <a:rPr lang="en-US" sz="1300" dirty="0"/>
              <a:t> day of incident period)</a:t>
            </a:r>
          </a:p>
          <a:p>
            <a:pPr lvl="1">
              <a:lnSpc>
                <a:spcPct val="120000"/>
              </a:lnSpc>
              <a:spcBef>
                <a:spcPts val="0"/>
              </a:spcBef>
              <a:buClrTx/>
              <a:buFont typeface="Wingdings" panose="05000000000000000000" pitchFamily="2" charset="2"/>
              <a:buChar char="§"/>
            </a:pPr>
            <a:r>
              <a:rPr lang="en-US" sz="1300" dirty="0"/>
              <a:t>Companion </a:t>
            </a:r>
            <a:r>
              <a:rPr lang="en-US" sz="1300" dirty="0">
                <a:hlinkClick r:id="rId7"/>
              </a:rPr>
              <a:t>Guide</a:t>
            </a:r>
            <a:r>
              <a:rPr lang="en-US" sz="1300" dirty="0"/>
              <a:t> </a:t>
            </a:r>
          </a:p>
          <a:p>
            <a:pPr lvl="0">
              <a:lnSpc>
                <a:spcPct val="120000"/>
              </a:lnSpc>
              <a:spcBef>
                <a:spcPts val="0"/>
              </a:spcBef>
              <a:buClrTx/>
            </a:pPr>
            <a:r>
              <a:rPr lang="en-US" sz="1300" dirty="0"/>
              <a:t>DRRA Section 1206 for </a:t>
            </a:r>
            <a:r>
              <a:rPr lang="en-US" sz="1300" dirty="0">
                <a:hlinkClick r:id="rId8"/>
              </a:rPr>
              <a:t>Building Code Administration and Enforcement</a:t>
            </a:r>
            <a:endParaRPr lang="en-US" sz="1300" dirty="0"/>
          </a:p>
          <a:p>
            <a:pPr lvl="0">
              <a:lnSpc>
                <a:spcPct val="120000"/>
              </a:lnSpc>
              <a:spcBef>
                <a:spcPts val="0"/>
              </a:spcBef>
              <a:buClrTx/>
            </a:pPr>
            <a:r>
              <a:rPr lang="en-US" sz="1300" dirty="0"/>
              <a:t>DRRA 1206 </a:t>
            </a:r>
            <a:r>
              <a:rPr lang="en-US" sz="1300" dirty="0">
                <a:hlinkClick r:id="rId9"/>
              </a:rPr>
              <a:t>video</a:t>
            </a:r>
            <a:endParaRPr lang="en-US" sz="1300" dirty="0"/>
          </a:p>
          <a:p>
            <a:pPr>
              <a:lnSpc>
                <a:spcPct val="120000"/>
              </a:lnSpc>
              <a:spcBef>
                <a:spcPts val="0"/>
              </a:spcBef>
              <a:buClrTx/>
            </a:pPr>
            <a:r>
              <a:rPr lang="en-US" sz="1300" dirty="0">
                <a:hlinkClick r:id="rId10"/>
              </a:rPr>
              <a:t>Answers to Questions About Substantially Improved/Substantially Damaged Buildings</a:t>
            </a:r>
            <a:r>
              <a:rPr lang="en-US" sz="1300" dirty="0"/>
              <a:t>, FEMA 213</a:t>
            </a:r>
          </a:p>
          <a:p>
            <a:pPr>
              <a:lnSpc>
                <a:spcPct val="120000"/>
              </a:lnSpc>
              <a:spcBef>
                <a:spcPts val="0"/>
              </a:spcBef>
              <a:buClrTx/>
            </a:pPr>
            <a:r>
              <a:rPr lang="en-US" sz="1300" dirty="0">
                <a:hlinkClick r:id="rId11"/>
              </a:rPr>
              <a:t>Substantial Improvement/Substantial Damage Desk Reference (fema.gov)</a:t>
            </a:r>
            <a:endParaRPr lang="en-US" sz="1300" dirty="0"/>
          </a:p>
          <a:p>
            <a:pPr>
              <a:lnSpc>
                <a:spcPct val="120000"/>
              </a:lnSpc>
              <a:spcBef>
                <a:spcPts val="0"/>
              </a:spcBef>
              <a:buClrTx/>
            </a:pPr>
            <a:r>
              <a:rPr lang="en-US" sz="1300" dirty="0">
                <a:hlinkClick r:id="rId12"/>
              </a:rPr>
              <a:t>Substantial Damage Estimator Tool | FEMA.gov</a:t>
            </a:r>
            <a:endParaRPr lang="en-US" sz="1300" dirty="0"/>
          </a:p>
          <a:p>
            <a:pPr>
              <a:lnSpc>
                <a:spcPct val="120000"/>
              </a:lnSpc>
              <a:spcBef>
                <a:spcPts val="0"/>
              </a:spcBef>
              <a:buClrTx/>
            </a:pPr>
            <a:r>
              <a:rPr lang="en-US" sz="1300" dirty="0">
                <a:hlinkClick r:id="rId13"/>
              </a:rPr>
              <a:t>Public Assistance - GOHSEP | Governor's Office of Homeland Security &amp; Emergency Preparedness</a:t>
            </a:r>
            <a:endParaRPr lang="en-US" sz="1300" dirty="0"/>
          </a:p>
          <a:p>
            <a:pPr>
              <a:lnSpc>
                <a:spcPct val="120000"/>
              </a:lnSpc>
              <a:spcBef>
                <a:spcPts val="0"/>
              </a:spcBef>
              <a:buClrTx/>
            </a:pPr>
            <a:r>
              <a:rPr lang="en-US" sz="1300" dirty="0">
                <a:hlinkClick r:id="rId14"/>
              </a:rPr>
              <a:t>LouisianaPA.com</a:t>
            </a:r>
            <a:endParaRPr lang="en-US" sz="1300" dirty="0"/>
          </a:p>
          <a:p>
            <a:pPr marL="0" indent="0">
              <a:lnSpc>
                <a:spcPct val="120000"/>
              </a:lnSpc>
              <a:spcBef>
                <a:spcPts val="0"/>
              </a:spcBef>
              <a:buClrTx/>
              <a:buNone/>
            </a:pPr>
            <a:endParaRPr lang="en-US" sz="1300" dirty="0"/>
          </a:p>
          <a:p>
            <a:pPr marL="0" indent="0">
              <a:lnSpc>
                <a:spcPct val="120000"/>
              </a:lnSpc>
              <a:spcBef>
                <a:spcPts val="0"/>
              </a:spcBef>
              <a:buClrTx/>
              <a:buNone/>
            </a:pPr>
            <a:r>
              <a:rPr lang="en-US" sz="1300" dirty="0"/>
              <a:t>Training:</a:t>
            </a:r>
          </a:p>
          <a:p>
            <a:pPr>
              <a:lnSpc>
                <a:spcPct val="120000"/>
              </a:lnSpc>
              <a:spcBef>
                <a:spcPts val="0"/>
              </a:spcBef>
              <a:buClrTx/>
            </a:pPr>
            <a:r>
              <a:rPr lang="en-US" sz="1300" dirty="0">
                <a:hlinkClick r:id="rId15"/>
              </a:rPr>
              <a:t>Training from LADOTD Floodplain Office</a:t>
            </a:r>
            <a:endParaRPr lang="en-US" sz="1300" dirty="0"/>
          </a:p>
          <a:p>
            <a:pPr>
              <a:lnSpc>
                <a:spcPct val="120000"/>
              </a:lnSpc>
              <a:spcBef>
                <a:spcPts val="0"/>
              </a:spcBef>
              <a:buClrTx/>
            </a:pPr>
            <a:r>
              <a:rPr lang="en-US" sz="1300" dirty="0"/>
              <a:t>YouTube FEMA </a:t>
            </a:r>
            <a:r>
              <a:rPr lang="en-US" sz="1300" dirty="0">
                <a:hlinkClick r:id="rId16"/>
              </a:rPr>
              <a:t>Substantial Damage Estimator Training Modules</a:t>
            </a:r>
            <a:endParaRPr lang="en-US" sz="1300" dirty="0"/>
          </a:p>
          <a:p>
            <a:pPr indent="-342900">
              <a:lnSpc>
                <a:spcPct val="120000"/>
              </a:lnSpc>
              <a:spcBef>
                <a:spcPts val="0"/>
              </a:spcBef>
              <a:buClrTx/>
            </a:pPr>
            <a:r>
              <a:rPr lang="en-US" sz="1300" dirty="0">
                <a:ea typeface="+mn-lt"/>
                <a:cs typeface="+mn-lt"/>
                <a:hlinkClick r:id="rId17"/>
              </a:rPr>
              <a:t>FEMA NFIP 101 Hosted by ASFPM, On Demand</a:t>
            </a:r>
            <a:endParaRPr lang="en-US" sz="1300" dirty="0"/>
          </a:p>
          <a:p>
            <a:pPr indent="-342900">
              <a:lnSpc>
                <a:spcPct val="120000"/>
              </a:lnSpc>
              <a:spcBef>
                <a:spcPts val="0"/>
              </a:spcBef>
              <a:buClrTx/>
            </a:pPr>
            <a:r>
              <a:rPr lang="en-US" sz="1300" dirty="0">
                <a:hlinkClick r:id="rId18"/>
              </a:rPr>
              <a:t>E/L/G 273: Managing Floodplain Development through NFIP</a:t>
            </a:r>
            <a:endParaRPr lang="en-US" sz="1300" dirty="0"/>
          </a:p>
          <a:p>
            <a:pPr indent="-342900">
              <a:lnSpc>
                <a:spcPct val="120000"/>
              </a:lnSpc>
              <a:spcBef>
                <a:spcPts val="0"/>
              </a:spcBef>
              <a:buClrTx/>
            </a:pPr>
            <a:r>
              <a:rPr lang="en-US" sz="1300" dirty="0">
                <a:hlinkClick r:id="rId19"/>
              </a:rPr>
              <a:t>IS-284: Using the SDE Tool</a:t>
            </a:r>
            <a:endParaRPr lang="en-US" sz="1300" dirty="0"/>
          </a:p>
          <a:p>
            <a:pPr indent="-342900">
              <a:lnSpc>
                <a:spcPct val="120000"/>
              </a:lnSpc>
              <a:spcBef>
                <a:spcPts val="0"/>
              </a:spcBef>
              <a:buClrTx/>
            </a:pPr>
            <a:r>
              <a:rPr lang="en-US" sz="1300" dirty="0">
                <a:hlinkClick r:id="rId20"/>
              </a:rPr>
              <a:t>IS-285: Substantial Damage Estimation for Floodplain Administrators</a:t>
            </a:r>
          </a:p>
          <a:p>
            <a:pPr indent="-342900">
              <a:lnSpc>
                <a:spcPct val="120000"/>
              </a:lnSpc>
              <a:spcBef>
                <a:spcPts val="0"/>
              </a:spcBef>
              <a:buClrTx/>
            </a:pPr>
            <a:r>
              <a:rPr lang="en-US" sz="1300" dirty="0"/>
              <a:t>FEMA Public Assistance </a:t>
            </a:r>
            <a:r>
              <a:rPr lang="en-US" sz="1300" dirty="0">
                <a:hlinkClick r:id="rId21"/>
              </a:rPr>
              <a:t>YouTube Channel</a:t>
            </a:r>
            <a:endParaRPr lang="en-US" sz="1300" dirty="0"/>
          </a:p>
        </p:txBody>
      </p:sp>
    </p:spTree>
    <p:extLst>
      <p:ext uri="{BB962C8B-B14F-4D97-AF65-F5344CB8AC3E}">
        <p14:creationId xmlns:p14="http://schemas.microsoft.com/office/powerpoint/2010/main" val="5756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3A4F8C-6AFA-284B-A1EA-25438F33FABB}"/>
              </a:ext>
            </a:extLst>
          </p:cNvPr>
          <p:cNvSpPr>
            <a:spLocks noGrp="1"/>
          </p:cNvSpPr>
          <p:nvPr>
            <p:ph type="title" idx="4294967295"/>
          </p:nvPr>
        </p:nvSpPr>
        <p:spPr>
          <a:xfrm>
            <a:off x="5432196" y="520027"/>
            <a:ext cx="1327608"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Contacts</a:t>
            </a:r>
          </a:p>
        </p:txBody>
      </p:sp>
      <p:sp>
        <p:nvSpPr>
          <p:cNvPr id="6" name="Rectangle 5">
            <a:extLst>
              <a:ext uri="{FF2B5EF4-FFF2-40B4-BE49-F238E27FC236}">
                <a16:creationId xmlns:a16="http://schemas.microsoft.com/office/drawing/2014/main" id="{AFE754E2-F4FB-8E4E-98EB-82D6BA5E5617}"/>
              </a:ext>
            </a:extLst>
          </p:cNvPr>
          <p:cNvSpPr/>
          <p:nvPr/>
        </p:nvSpPr>
        <p:spPr>
          <a:xfrm>
            <a:off x="701602" y="1427869"/>
            <a:ext cx="3691310" cy="116955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Nathan Gary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Public Assistance Executive Officer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Governor’s Office of Homeland Security and Emergency Management</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1400" dirty="0">
                <a:solidFill>
                  <a:schemeClr val="bg1"/>
                </a:solidFill>
                <a:latin typeface="Franklin Gothic Book" panose="020B0503020102020204"/>
                <a:hlinkClick r:id="rId3">
                  <a:extLst>
                    <a:ext uri="{A12FA001-AC4F-418D-AE19-62706E023703}">
                      <ahyp:hlinkClr xmlns:ahyp="http://schemas.microsoft.com/office/drawing/2018/hyperlinkcolor" val="tx"/>
                    </a:ext>
                  </a:extLst>
                </a:hlinkClick>
              </a:rPr>
              <a:t>n</a:t>
            </a: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athan.gary@la.gov</a:t>
            </a: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rPr>
              <a:t> </a:t>
            </a:r>
            <a:endParaRPr kumimoji="0" lang="en-US" altLang="en-US" sz="1400" b="0" i="0" u="sng" strike="noStrike" kern="1200" cap="none" spc="0" normalizeH="0" baseline="0" noProof="0" dirty="0">
              <a:ln>
                <a:noFill/>
              </a:ln>
              <a:solidFill>
                <a:schemeClr val="bg1"/>
              </a:solidFill>
              <a:effectLst/>
              <a:uLnTx/>
              <a:uFillTx/>
              <a:latin typeface="Franklin Gothic Book" panose="020B0503020102020204"/>
              <a:ea typeface="+mn-ea"/>
              <a:cs typeface="+mn-cs"/>
            </a:endParaRP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3628" y="4517135"/>
            <a:ext cx="4013200" cy="1430093"/>
          </a:xfrm>
          <a:prstGeom prst="rect">
            <a:avLst/>
          </a:prstGeom>
        </p:spPr>
      </p:pic>
      <p:sp>
        <p:nvSpPr>
          <p:cNvPr id="10" name="Rectangle 9">
            <a:extLst>
              <a:ext uri="{FF2B5EF4-FFF2-40B4-BE49-F238E27FC236}">
                <a16:creationId xmlns:a16="http://schemas.microsoft.com/office/drawing/2014/main" id="{A6578F34-DC2C-4528-8AB7-7FDECA69347A}"/>
              </a:ext>
            </a:extLst>
          </p:cNvPr>
          <p:cNvSpPr/>
          <p:nvPr/>
        </p:nvSpPr>
        <p:spPr>
          <a:xfrm>
            <a:off x="2307289" y="2980836"/>
            <a:ext cx="3905343" cy="116955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Franklin Gothic Book" panose="020B0503020102020204"/>
                <a:ea typeface="+mn-ea"/>
                <a:cs typeface="+mn-cs"/>
              </a:rPr>
              <a:t>Chad Ross, CFM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solidFill>
                <a:effectLst/>
                <a:uLnTx/>
                <a:uFillTx/>
                <a:latin typeface="Franklin Gothic Book" panose="020B0503020102020204"/>
                <a:ea typeface="+mn-ea"/>
                <a:cs typeface="+mn-cs"/>
              </a:rPr>
              <a:t>Floodplain Management &amp; Insurance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solidFill>
                <a:effectLst/>
                <a:uLnTx/>
                <a:uFillTx/>
                <a:latin typeface="Franklin Gothic Book" panose="020B0503020102020204"/>
                <a:ea typeface="+mn-ea"/>
                <a:cs typeface="+mn-cs"/>
              </a:rPr>
              <a:t>Group Supervisor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FFFFF"/>
                </a:solidFill>
                <a:effectLst/>
                <a:uLnTx/>
                <a:uFillTx/>
                <a:latin typeface="Franklin Gothic Book" panose="020B0503020102020204"/>
                <a:ea typeface="+mn-ea"/>
                <a:cs typeface="+mn-cs"/>
              </a:rPr>
              <a:t>LIRO, FEMA Region 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Franklin Gothic Book" panose="020B0503020102020204"/>
                <a:hlinkClick r:id="rId5">
                  <a:extLst>
                    <a:ext uri="{A12FA001-AC4F-418D-AE19-62706E023703}">
                      <ahyp:hlinkClr xmlns:ahyp="http://schemas.microsoft.com/office/drawing/2018/hyperlinkcolor" val="tx"/>
                    </a:ext>
                  </a:extLst>
                </a:hlinkClick>
              </a:rPr>
              <a:t>chad.ross@fema.dhs.gov</a:t>
            </a:r>
            <a:r>
              <a:rPr lang="en-US" sz="1400" dirty="0">
                <a:solidFill>
                  <a:schemeClr val="bg1"/>
                </a:solidFill>
                <a:latin typeface="Franklin Gothic Book" panose="020B0503020102020204"/>
              </a:rPr>
              <a:t> </a:t>
            </a:r>
            <a:endParaRPr kumimoji="0" lang="en-US" sz="1400" b="0" u="none" strike="noStrike" kern="1200" cap="none" spc="0" normalizeH="0" baseline="0" noProof="0" dirty="0">
              <a:ln>
                <a:noFill/>
              </a:ln>
              <a:solidFill>
                <a:schemeClr val="bg1"/>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D340331C-F86C-8BD5-1BDA-74E8C23AB925}"/>
              </a:ext>
            </a:extLst>
          </p:cNvPr>
          <p:cNvSpPr/>
          <p:nvPr/>
        </p:nvSpPr>
        <p:spPr>
          <a:xfrm>
            <a:off x="4250345" y="1423117"/>
            <a:ext cx="3691310" cy="116955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Susan Veillon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Statewide Program Manager 1</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Louisiana Department of Transportation and Development, Floodplain Office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hlinkClick r:id="rId6">
                  <a:extLst>
                    <a:ext uri="{A12FA001-AC4F-418D-AE19-62706E023703}">
                      <ahyp:hlinkClr xmlns:ahyp="http://schemas.microsoft.com/office/drawing/2018/hyperlinkcolor" val="tx"/>
                    </a:ext>
                  </a:extLst>
                </a:hlinkClick>
              </a:rPr>
              <a:t>susan.veillon@la.gov</a:t>
            </a: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rPr>
              <a:t> </a:t>
            </a:r>
            <a:endParaRPr kumimoji="0" lang="en-US" altLang="en-US" sz="1400" b="0" i="0" u="sng" strike="noStrike" kern="1200" cap="none" spc="0" normalizeH="0" baseline="0" noProof="0" dirty="0">
              <a:ln>
                <a:noFill/>
              </a:ln>
              <a:solidFill>
                <a:schemeClr val="bg1"/>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36DD1142-8D40-80F7-4022-1B133C052712}"/>
              </a:ext>
            </a:extLst>
          </p:cNvPr>
          <p:cNvSpPr/>
          <p:nvPr/>
        </p:nvSpPr>
        <p:spPr>
          <a:xfrm>
            <a:off x="6193401" y="2976084"/>
            <a:ext cx="3691310" cy="116955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Rebecca Dake, CFM</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Training &amp; Outreach Specialist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Floodplain Management &amp; Insurance Branch</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FEMA Region 6 Mitigation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hlinkClick r:id="rId7">
                  <a:extLst>
                    <a:ext uri="{A12FA001-AC4F-418D-AE19-62706E023703}">
                      <ahyp:hlinkClr xmlns:ahyp="http://schemas.microsoft.com/office/drawing/2018/hyperlinkcolor" val="tx"/>
                    </a:ext>
                  </a:extLst>
                </a:hlinkClick>
              </a:rPr>
              <a:t>rebecca.dake@fema.dhs.gov</a:t>
            </a: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  </a:t>
            </a:r>
            <a:endParaRPr kumimoji="0" lang="en-US" altLang="en-US" sz="1400" b="0" i="0" u="sng"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8" name="Rectangle 7">
            <a:extLst>
              <a:ext uri="{FF2B5EF4-FFF2-40B4-BE49-F238E27FC236}">
                <a16:creationId xmlns:a16="http://schemas.microsoft.com/office/drawing/2014/main" id="{8DEE6952-D61E-4169-753A-EA3676C0BCB2}"/>
              </a:ext>
            </a:extLst>
          </p:cNvPr>
          <p:cNvSpPr/>
          <p:nvPr/>
        </p:nvSpPr>
        <p:spPr>
          <a:xfrm>
            <a:off x="7799088" y="1427869"/>
            <a:ext cx="3691310" cy="116955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Eddie Williams</a:t>
            </a:r>
          </a:p>
          <a:p>
            <a:pPr algn="ctr">
              <a:spcBef>
                <a:spcPct val="0"/>
              </a:spcBef>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Public Assistance </a:t>
            </a:r>
          </a:p>
          <a:p>
            <a:pPr algn="ctr">
              <a:spcBef>
                <a:spcPct val="0"/>
              </a:spcBef>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Louisiana Lead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LIRO, FEMA Region 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hlinkClick r:id="rId8">
                  <a:extLst>
                    <a:ext uri="{A12FA001-AC4F-418D-AE19-62706E023703}">
                      <ahyp:hlinkClr xmlns:ahyp="http://schemas.microsoft.com/office/drawing/2018/hyperlinkcolor" val="tx"/>
                    </a:ext>
                  </a:extLst>
                </a:hlinkClick>
              </a:rPr>
              <a:t>eddie.williams@fema.dhs.gov</a:t>
            </a:r>
            <a:r>
              <a:rPr kumimoji="0" lang="en-US" altLang="en-US" sz="1400" b="0" i="0" u="none" strike="noStrike" kern="1200" cap="none" spc="0" normalizeH="0" baseline="0" noProof="0" dirty="0">
                <a:ln>
                  <a:noFill/>
                </a:ln>
                <a:solidFill>
                  <a:schemeClr val="bg1"/>
                </a:solidFill>
                <a:effectLst/>
                <a:uLnTx/>
                <a:uFillTx/>
                <a:latin typeface="Franklin Gothic Book" panose="020B0503020102020204"/>
                <a:ea typeface="+mn-ea"/>
                <a:cs typeface="+mn-cs"/>
              </a:rPr>
              <a:t> </a:t>
            </a:r>
            <a:endParaRPr kumimoji="0" lang="en-US" altLang="en-US" sz="1400" b="0" i="0" u="sng" strike="noStrike" kern="1200" cap="none" spc="0" normalizeH="0" baseline="0" noProof="0" dirty="0">
              <a:ln>
                <a:noFill/>
              </a:ln>
              <a:solidFill>
                <a:schemeClr val="bg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31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A2212-2461-432B-8825-06091B2D60F4}"/>
              </a:ext>
            </a:extLst>
          </p:cNvPr>
          <p:cNvSpPr>
            <a:spLocks noGrp="1"/>
          </p:cNvSpPr>
          <p:nvPr>
            <p:ph type="title"/>
          </p:nvPr>
        </p:nvSpPr>
        <p:spPr>
          <a:xfrm>
            <a:off x="738189" y="580277"/>
            <a:ext cx="5117441" cy="743347"/>
          </a:xfrm>
        </p:spPr>
        <p:txBody>
          <a:bodyPr>
            <a:normAutofit fontScale="90000"/>
          </a:bodyPr>
          <a:lstStyle/>
          <a:p>
            <a:r>
              <a:rPr lang="en-US" dirty="0">
                <a:solidFill>
                  <a:schemeClr val="tx2"/>
                </a:solidFill>
              </a:rPr>
              <a:t>Disaster Recovery Reform Act (DRRA), Section 1206</a:t>
            </a:r>
          </a:p>
        </p:txBody>
      </p:sp>
      <p:sp>
        <p:nvSpPr>
          <p:cNvPr id="2" name="Content Placeholder 1">
            <a:extLst>
              <a:ext uri="{FF2B5EF4-FFF2-40B4-BE49-F238E27FC236}">
                <a16:creationId xmlns:a16="http://schemas.microsoft.com/office/drawing/2014/main" id="{113D539C-6F86-43C4-9CB5-4EF600650039}"/>
              </a:ext>
            </a:extLst>
          </p:cNvPr>
          <p:cNvSpPr>
            <a:spLocks noGrp="1"/>
          </p:cNvSpPr>
          <p:nvPr>
            <p:ph sz="half" idx="2"/>
          </p:nvPr>
        </p:nvSpPr>
        <p:spPr>
          <a:xfrm>
            <a:off x="725837" y="1627246"/>
            <a:ext cx="5117441" cy="4163482"/>
          </a:xfrm>
        </p:spPr>
        <p:txBody>
          <a:bodyPr vert="horz" lIns="91440" tIns="45720" rIns="91440" bIns="45720" rtlCol="0" anchor="t">
            <a:normAutofit lnSpcReduction="10000"/>
          </a:bodyPr>
          <a:lstStyle/>
          <a:p>
            <a:pPr indent="-347345">
              <a:lnSpc>
                <a:spcPct val="100000"/>
              </a:lnSpc>
              <a:spcBef>
                <a:spcPts val="1200"/>
              </a:spcBef>
            </a:pPr>
            <a:r>
              <a:rPr lang="en-US" sz="1800" dirty="0"/>
              <a:t>Provides communities with resources to administer and enforce building code and floodplain management regulations by reimbursing eligible work and costs through FEMA’s Public Assistance (PA) program</a:t>
            </a:r>
          </a:p>
          <a:p>
            <a:pPr indent="-347345">
              <a:lnSpc>
                <a:spcPct val="100000"/>
              </a:lnSpc>
              <a:spcBef>
                <a:spcPts val="1200"/>
              </a:spcBef>
            </a:pPr>
            <a:r>
              <a:rPr lang="en-US" sz="1800" dirty="0"/>
              <a:t>Hundreds or thousands of damaged structures may need repairs, permits, and inspections in your community after a disaster</a:t>
            </a:r>
          </a:p>
          <a:p>
            <a:pPr indent="-347345">
              <a:lnSpc>
                <a:spcPct val="100000"/>
              </a:lnSpc>
              <a:spcBef>
                <a:spcPts val="1200"/>
              </a:spcBef>
            </a:pPr>
            <a:r>
              <a:rPr lang="en-US" sz="1800" dirty="0"/>
              <a:t>Funding is limited to </a:t>
            </a:r>
            <a:r>
              <a:rPr lang="en-US" sz="1800" dirty="0">
                <a:solidFill>
                  <a:schemeClr val="tx2"/>
                </a:solidFill>
                <a:latin typeface="+mj-lt"/>
              </a:rPr>
              <a:t>180 days </a:t>
            </a:r>
            <a:r>
              <a:rPr lang="en-US" sz="1800" dirty="0"/>
              <a:t>following a major disaster declaration for PA Categories C–G, reimbursed at the permanent work cost-share applicable to the disaster</a:t>
            </a:r>
          </a:p>
          <a:p>
            <a:pPr marL="0" indent="0">
              <a:lnSpc>
                <a:spcPct val="100000"/>
              </a:lnSpc>
              <a:spcBef>
                <a:spcPts val="1200"/>
              </a:spcBef>
              <a:buNone/>
            </a:pPr>
            <a:r>
              <a:rPr lang="en-US" sz="1600" dirty="0">
                <a:hlinkClick r:id="rId3"/>
              </a:rPr>
              <a:t>Public Assistance Companion Guide Disaster Recovery Reform Act Section 1206 (fema.gov)</a:t>
            </a:r>
            <a:endParaRPr lang="en-US" sz="1800" dirty="0"/>
          </a:p>
        </p:txBody>
      </p:sp>
      <p:sp>
        <p:nvSpPr>
          <p:cNvPr id="9" name="Slide Number Placeholder 3">
            <a:extLst>
              <a:ext uri="{FF2B5EF4-FFF2-40B4-BE49-F238E27FC236}">
                <a16:creationId xmlns:a16="http://schemas.microsoft.com/office/drawing/2014/main" id="{79DA8079-3BC7-4214-BD2C-66966A79EA27}"/>
              </a:ext>
              <a:ext uri="{C183D7F6-B498-43B3-948B-1728B52AA6E4}">
                <adec:decorative xmlns:adec="http://schemas.microsoft.com/office/drawing/2017/decorative" val="1"/>
              </a:ext>
            </a:extLst>
          </p:cNvPr>
          <p:cNvSpPr txBox="1">
            <a:spLocks/>
          </p:cNvSpPr>
          <p:nvPr/>
        </p:nvSpPr>
        <p:spPr>
          <a:xfrm>
            <a:off x="11277597" y="6492875"/>
            <a:ext cx="91440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fld id="{8FCC257D-A786-9244-9E17-CE618C8B9275}" type="slidenum">
              <a:rPr lang="en-US" sz="1200" smtClean="0">
                <a:solidFill>
                  <a:schemeClr val="bg1"/>
                </a:solidFill>
                <a:latin typeface="Franklin Gothic Book" panose="020B0503020102020204"/>
              </a:rPr>
              <a:pPr algn="ctr" defTabSz="914400">
                <a:defRPr/>
              </a:pPr>
              <a:t>4</a:t>
            </a:fld>
            <a:endParaRPr lang="en-US" sz="1200" dirty="0">
              <a:solidFill>
                <a:schemeClr val="bg1"/>
              </a:solidFill>
              <a:latin typeface="Franklin Gothic Book" panose="020B0503020102020204"/>
            </a:endParaRPr>
          </a:p>
        </p:txBody>
      </p:sp>
      <p:pic>
        <p:nvPicPr>
          <p:cNvPr id="6" name="Picture 5" descr="FEMA Companion Guide for the DRRA Section 1206">
            <a:extLst>
              <a:ext uri="{FF2B5EF4-FFF2-40B4-BE49-F238E27FC236}">
                <a16:creationId xmlns:a16="http://schemas.microsoft.com/office/drawing/2014/main" id="{1A9A259A-3DD5-E330-D490-9DAA1EB35D19}"/>
              </a:ext>
            </a:extLst>
          </p:cNvPr>
          <p:cNvPicPr>
            <a:picLocks noChangeAspect="1"/>
          </p:cNvPicPr>
          <p:nvPr/>
        </p:nvPicPr>
        <p:blipFill>
          <a:blip r:embed="rId4"/>
          <a:stretch>
            <a:fillRect/>
          </a:stretch>
        </p:blipFill>
        <p:spPr>
          <a:xfrm>
            <a:off x="6721495" y="192444"/>
            <a:ext cx="4861631" cy="6300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61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639B7-37FB-4F97-9D59-3C693C3F89F9}"/>
              </a:ext>
            </a:extLst>
          </p:cNvPr>
          <p:cNvSpPr>
            <a:spLocks noGrp="1"/>
          </p:cNvSpPr>
          <p:nvPr>
            <p:ph type="title"/>
          </p:nvPr>
        </p:nvSpPr>
        <p:spPr/>
        <p:txBody>
          <a:bodyPr>
            <a:normAutofit fontScale="90000"/>
          </a:bodyPr>
          <a:lstStyle/>
          <a:p>
            <a:r>
              <a:rPr lang="en-US" dirty="0"/>
              <a:t>Work Eligibility Criteria</a:t>
            </a:r>
          </a:p>
        </p:txBody>
      </p:sp>
      <p:sp>
        <p:nvSpPr>
          <p:cNvPr id="2" name="Content Placeholder 1">
            <a:extLst>
              <a:ext uri="{FF2B5EF4-FFF2-40B4-BE49-F238E27FC236}">
                <a16:creationId xmlns:a16="http://schemas.microsoft.com/office/drawing/2014/main" id="{CF7A3A00-CBD4-4476-8638-5A31AD86091E}"/>
              </a:ext>
            </a:extLst>
          </p:cNvPr>
          <p:cNvSpPr>
            <a:spLocks noGrp="1"/>
          </p:cNvSpPr>
          <p:nvPr>
            <p:ph idx="1"/>
          </p:nvPr>
        </p:nvSpPr>
        <p:spPr>
          <a:xfrm>
            <a:off x="738190" y="1524000"/>
            <a:ext cx="6236768" cy="4106412"/>
          </a:xfrm>
        </p:spPr>
        <p:txBody>
          <a:bodyPr vert="horz" lIns="91440" tIns="45720" rIns="91440" bIns="45720" rtlCol="0" anchor="t">
            <a:normAutofit/>
          </a:bodyPr>
          <a:lstStyle/>
          <a:p>
            <a:pPr marL="0" lvl="0" indent="0">
              <a:lnSpc>
                <a:spcPct val="99616"/>
              </a:lnSpc>
              <a:buClr>
                <a:srgbClr val="BABBBD">
                  <a:lumMod val="75000"/>
                </a:srgbClr>
              </a:buClr>
              <a:buNone/>
            </a:pPr>
            <a:r>
              <a:rPr lang="en-US" sz="2000" b="1" dirty="0">
                <a:solidFill>
                  <a:srgbClr val="000000"/>
                </a:solidFill>
              </a:rPr>
              <a:t>Must be:</a:t>
            </a:r>
            <a:endParaRPr lang="en-US"/>
          </a:p>
          <a:p>
            <a:pPr lvl="0" indent="-342900">
              <a:lnSpc>
                <a:spcPct val="99616"/>
              </a:lnSpc>
              <a:buClrTx/>
            </a:pPr>
            <a:r>
              <a:rPr lang="en-US" sz="2000" dirty="0">
                <a:solidFill>
                  <a:srgbClr val="000000"/>
                </a:solidFill>
              </a:rPr>
              <a:t>Performed in a designated area of the major disaster declaration and; </a:t>
            </a:r>
          </a:p>
          <a:p>
            <a:pPr lvl="0" indent="-342900">
              <a:lnSpc>
                <a:spcPct val="99616"/>
              </a:lnSpc>
              <a:buClrTx/>
            </a:pPr>
            <a:r>
              <a:rPr lang="en-US" sz="2000" dirty="0">
                <a:solidFill>
                  <a:srgbClr val="000000"/>
                </a:solidFill>
              </a:rPr>
              <a:t>Relate to the repair, replacement or retrofit of disaster-damaged structures (public, private and residential) in the jurisdiction of the Applicant</a:t>
            </a:r>
          </a:p>
          <a:p>
            <a:pPr lvl="0" indent="-342900">
              <a:lnSpc>
                <a:spcPct val="99616"/>
              </a:lnSpc>
              <a:buClrTx/>
            </a:pPr>
            <a:r>
              <a:rPr lang="en-US" sz="2000" dirty="0">
                <a:solidFill>
                  <a:srgbClr val="000000"/>
                </a:solidFill>
              </a:rPr>
              <a:t>Consistent with the work normally done to administer and enforce building codes</a:t>
            </a:r>
          </a:p>
          <a:p>
            <a:pPr indent="-347345">
              <a:lnSpc>
                <a:spcPct val="90560"/>
              </a:lnSpc>
            </a:pPr>
            <a:endParaRPr lang="en-US" dirty="0"/>
          </a:p>
        </p:txBody>
      </p:sp>
      <p:pic>
        <p:nvPicPr>
          <p:cNvPr id="6" name="Picture 5" descr="FEMA DRRA Section 1206 Policy page 2">
            <a:extLst>
              <a:ext uri="{FF2B5EF4-FFF2-40B4-BE49-F238E27FC236}">
                <a16:creationId xmlns:a16="http://schemas.microsoft.com/office/drawing/2014/main" id="{525EA662-32E7-46AE-B71E-4A607DD5C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2123" y="452440"/>
            <a:ext cx="3861056" cy="502689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342A9F4-D2AB-4DCB-851E-53F2C8A11FC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60096" y="4882736"/>
            <a:ext cx="1577605" cy="7317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8EBD85F-3BAC-4B16-BD20-DFDED9702F65}"/>
              </a:ext>
              <a:ext uri="{C183D7F6-B498-43B3-948B-1728B52AA6E4}">
                <adec:decorative xmlns:adec="http://schemas.microsoft.com/office/drawing/2017/decorative" val="1"/>
              </a:ext>
            </a:extLst>
          </p:cNvPr>
          <p:cNvSpPr/>
          <p:nvPr/>
        </p:nvSpPr>
        <p:spPr>
          <a:xfrm>
            <a:off x="7888252" y="3790705"/>
            <a:ext cx="3467322" cy="967563"/>
          </a:xfrm>
          <a:prstGeom prst="rect">
            <a:avLst/>
          </a:prstGeom>
          <a:solidFill>
            <a:srgbClr val="FFFF00">
              <a:alpha val="3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4761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37BB0-3245-C907-D706-C06315528838}"/>
              </a:ext>
            </a:extLst>
          </p:cNvPr>
          <p:cNvSpPr>
            <a:spLocks noGrp="1"/>
          </p:cNvSpPr>
          <p:nvPr>
            <p:ph type="title"/>
          </p:nvPr>
        </p:nvSpPr>
        <p:spPr/>
        <p:txBody>
          <a:bodyPr>
            <a:normAutofit fontScale="90000"/>
          </a:bodyPr>
          <a:lstStyle/>
          <a:p>
            <a:r>
              <a:rPr lang="en-US" dirty="0"/>
              <a:t>Eligible work (see policy for longer list, non-listed evaluated case-by-case)</a:t>
            </a:r>
          </a:p>
        </p:txBody>
      </p:sp>
      <p:sp>
        <p:nvSpPr>
          <p:cNvPr id="6" name="TextBox 5">
            <a:extLst>
              <a:ext uri="{FF2B5EF4-FFF2-40B4-BE49-F238E27FC236}">
                <a16:creationId xmlns:a16="http://schemas.microsoft.com/office/drawing/2014/main" id="{714E6C08-5DA2-F824-49EB-8110685C012F}"/>
              </a:ext>
            </a:extLst>
          </p:cNvPr>
          <p:cNvSpPr txBox="1"/>
          <p:nvPr/>
        </p:nvSpPr>
        <p:spPr>
          <a:xfrm>
            <a:off x="240907" y="1030068"/>
            <a:ext cx="3682997" cy="646331"/>
          </a:xfrm>
          <a:prstGeom prst="rect">
            <a:avLst/>
          </a:prstGeom>
          <a:noFill/>
        </p:spPr>
        <p:txBody>
          <a:bodyPr wrap="square" rtlCol="0">
            <a:spAutoFit/>
          </a:bodyPr>
          <a:lstStyle/>
          <a:p>
            <a:r>
              <a:rPr lang="en-US" dirty="0">
                <a:solidFill>
                  <a:schemeClr val="accent4"/>
                </a:solidFill>
                <a:latin typeface="+mj-lt"/>
              </a:rPr>
              <a:t>Building Code Administration &amp; Enforcement</a:t>
            </a:r>
          </a:p>
        </p:txBody>
      </p:sp>
      <p:sp>
        <p:nvSpPr>
          <p:cNvPr id="2" name="Content Placeholder 1">
            <a:extLst>
              <a:ext uri="{FF2B5EF4-FFF2-40B4-BE49-F238E27FC236}">
                <a16:creationId xmlns:a16="http://schemas.microsoft.com/office/drawing/2014/main" id="{B0112971-C42E-79F8-BCCA-5436E2F22612}"/>
              </a:ext>
            </a:extLst>
          </p:cNvPr>
          <p:cNvSpPr>
            <a:spLocks noGrp="1"/>
          </p:cNvSpPr>
          <p:nvPr>
            <p:ph idx="1"/>
          </p:nvPr>
        </p:nvSpPr>
        <p:spPr>
          <a:xfrm>
            <a:off x="240906" y="1676400"/>
            <a:ext cx="3682998" cy="4614412"/>
          </a:xfrm>
        </p:spPr>
        <p:txBody>
          <a:bodyPr vert="horz" lIns="91440" tIns="45720" rIns="91440" bIns="45720" rtlCol="0" anchor="t">
            <a:normAutofit fontScale="55000" lnSpcReduction="20000"/>
          </a:bodyPr>
          <a:lstStyle/>
          <a:p>
            <a:pPr indent="-347345">
              <a:lnSpc>
                <a:spcPct val="120000"/>
              </a:lnSpc>
              <a:spcBef>
                <a:spcPts val="0"/>
              </a:spcBef>
            </a:pPr>
            <a:r>
              <a:rPr lang="en-US" sz="2700" dirty="0"/>
              <a:t>Review and process applications for building permits; certificates of occupancy; certificates of compliance</a:t>
            </a:r>
            <a:endParaRPr lang="en-US" dirty="0"/>
          </a:p>
          <a:p>
            <a:pPr indent="-347345">
              <a:lnSpc>
                <a:spcPct val="120000"/>
              </a:lnSpc>
              <a:spcBef>
                <a:spcPts val="0"/>
              </a:spcBef>
            </a:pPr>
            <a:r>
              <a:rPr lang="en-US" sz="2700" dirty="0"/>
              <a:t>Hire, train, supervise, certify, and license staff, as required to conduct eligible activities</a:t>
            </a: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Provide training and outreach to the public on building code and building permit requirements</a:t>
            </a:r>
            <a:endParaRPr lang="en-US" sz="2700" b="0" i="0" u="none" strike="noStrike" kern="1200" cap="none" spc="0" normalizeH="0" baseline="0" noProof="0" dirty="0">
              <a:ln>
                <a:noFill/>
              </a:ln>
              <a:effectLst/>
              <a:uLnTx/>
              <a:uFillTx/>
            </a:endParaRP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Establish construction plan review and inspection processes, procedures, and instructions for permit holders</a:t>
            </a:r>
            <a:endParaRPr lang="en-US" sz="2700" b="0" i="0" u="none" strike="noStrike" kern="1200" cap="none" spc="0" normalizeH="0" baseline="0" noProof="0" dirty="0">
              <a:ln>
                <a:noFill/>
              </a:ln>
              <a:effectLst/>
              <a:uLnTx/>
              <a:uFillTx/>
            </a:endParaRP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Inspect structures</a:t>
            </a:r>
            <a:endParaRPr lang="en-US" sz="2700" b="0" i="0" u="none" strike="noStrike" kern="1200" cap="none" spc="0" normalizeH="0" baseline="0" noProof="0" dirty="0">
              <a:ln>
                <a:noFill/>
              </a:ln>
              <a:effectLst/>
              <a:uLnTx/>
              <a:uFillTx/>
            </a:endParaRP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Monitor impacted areas for unpermitted construction activities </a:t>
            </a:r>
            <a:endParaRPr lang="en-US" sz="2700" b="0" i="0" u="none" strike="noStrike" kern="1200" cap="none" spc="0" normalizeH="0" baseline="0" noProof="0" dirty="0">
              <a:ln>
                <a:noFill/>
              </a:ln>
              <a:effectLst/>
              <a:uLnTx/>
              <a:uFillTx/>
            </a:endParaRP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Identify and carry out corrective actions </a:t>
            </a:r>
            <a:endParaRPr lang="en-US" sz="2700" b="0" i="0" u="none" strike="noStrike" kern="1200" cap="none" spc="0" normalizeH="0" baseline="0" noProof="0" dirty="0">
              <a:ln>
                <a:noFill/>
              </a:ln>
              <a:effectLst/>
              <a:uLnTx/>
              <a:uFillTx/>
            </a:endParaRPr>
          </a:p>
          <a:p>
            <a:pPr indent="-347345">
              <a:lnSpc>
                <a:spcPct val="120000"/>
              </a:lnSpc>
              <a:spcBef>
                <a:spcPts val="0"/>
              </a:spcBef>
            </a:pPr>
            <a:r>
              <a:rPr kumimoji="0" lang="en-US" sz="2700" b="0" i="0" u="none" strike="noStrike" kern="1200" cap="none" spc="0" normalizeH="0" baseline="0" noProof="0" dirty="0">
                <a:ln>
                  <a:noFill/>
                </a:ln>
                <a:effectLst/>
                <a:uLnTx/>
                <a:uFillTx/>
                <a:ea typeface="+mn-ea"/>
                <a:cs typeface="+mn-cs"/>
              </a:rPr>
              <a:t>Review and issue elevation</a:t>
            </a:r>
            <a:r>
              <a:rPr lang="en-US" sz="2700" dirty="0"/>
              <a:t> certificates </a:t>
            </a:r>
            <a:endParaRPr lang="en-US" sz="2700" b="0" i="0" u="none" strike="noStrike" kern="1200" cap="none" spc="0" normalizeH="0" baseline="0" noProof="0" dirty="0">
              <a:ln>
                <a:noFill/>
              </a:ln>
              <a:effectLst/>
              <a:uLnTx/>
              <a:uFillTx/>
            </a:endParaRPr>
          </a:p>
          <a:p>
            <a:pPr indent="-347345">
              <a:lnSpc>
                <a:spcPct val="120000"/>
              </a:lnSpc>
              <a:spcBef>
                <a:spcPts val="0"/>
              </a:spcBef>
            </a:pPr>
            <a:endParaRPr lang="en-US" sz="2400" b="0" i="0" u="none" strike="noStrike" kern="1200" cap="none" spc="0" normalizeH="0" baseline="0" noProof="0" dirty="0">
              <a:ln>
                <a:noFill/>
              </a:ln>
              <a:effectLst/>
              <a:uLnTx/>
              <a:uFillTx/>
              <a:latin typeface="Franklin Gothic Book" panose="020B0503020102020204"/>
            </a:endParaRPr>
          </a:p>
          <a:p>
            <a:pPr indent="-347345">
              <a:lnSpc>
                <a:spcPct val="120000"/>
              </a:lnSpc>
              <a:spcBef>
                <a:spcPts val="0"/>
              </a:spcBef>
            </a:pPr>
            <a:endParaRPr lang="en-US" sz="2400" b="0" i="0" u="none" strike="noStrike" kern="1200" cap="none" spc="0" normalizeH="0" baseline="0" noProof="0" dirty="0">
              <a:ln>
                <a:noFill/>
              </a:ln>
              <a:effectLst/>
              <a:uLnTx/>
              <a:uFillTx/>
              <a:latin typeface="Franklin Gothic Book" panose="020B0503020102020204"/>
            </a:endParaRPr>
          </a:p>
          <a:p>
            <a:pPr indent="-347345">
              <a:lnSpc>
                <a:spcPct val="120000"/>
              </a:lnSpc>
              <a:spcBef>
                <a:spcPts val="0"/>
              </a:spcBef>
            </a:pPr>
            <a:endParaRPr lang="en-US" dirty="0"/>
          </a:p>
          <a:p>
            <a:pPr indent="-347345">
              <a:lnSpc>
                <a:spcPct val="174695"/>
              </a:lnSpc>
            </a:pPr>
            <a:endParaRPr lang="en-US" dirty="0"/>
          </a:p>
        </p:txBody>
      </p:sp>
      <p:sp>
        <p:nvSpPr>
          <p:cNvPr id="8" name="TextBox 7">
            <a:extLst>
              <a:ext uri="{FF2B5EF4-FFF2-40B4-BE49-F238E27FC236}">
                <a16:creationId xmlns:a16="http://schemas.microsoft.com/office/drawing/2014/main" id="{E74F8180-6E5D-83A7-B3BD-ECA31E20DD51}"/>
              </a:ext>
            </a:extLst>
          </p:cNvPr>
          <p:cNvSpPr txBox="1"/>
          <p:nvPr/>
        </p:nvSpPr>
        <p:spPr>
          <a:xfrm>
            <a:off x="4236045" y="1030069"/>
            <a:ext cx="3459158" cy="646331"/>
          </a:xfrm>
          <a:prstGeom prst="rect">
            <a:avLst/>
          </a:prstGeom>
          <a:noFill/>
        </p:spPr>
        <p:txBody>
          <a:bodyPr wrap="square" rtlCol="0">
            <a:spAutoFit/>
          </a:bodyPr>
          <a:lstStyle/>
          <a:p>
            <a:r>
              <a:rPr lang="en-US" dirty="0">
                <a:solidFill>
                  <a:schemeClr val="accent4"/>
                </a:solidFill>
                <a:latin typeface="+mj-lt"/>
              </a:rPr>
              <a:t>Floodplain Management Administration &amp; Enforcement</a:t>
            </a:r>
          </a:p>
        </p:txBody>
      </p:sp>
      <p:sp>
        <p:nvSpPr>
          <p:cNvPr id="4" name="Content Placeholder 1">
            <a:extLst>
              <a:ext uri="{FF2B5EF4-FFF2-40B4-BE49-F238E27FC236}">
                <a16:creationId xmlns:a16="http://schemas.microsoft.com/office/drawing/2014/main" id="{31000FE5-D393-958D-8876-E73F3A8C005F}"/>
              </a:ext>
            </a:extLst>
          </p:cNvPr>
          <p:cNvSpPr txBox="1">
            <a:spLocks/>
          </p:cNvSpPr>
          <p:nvPr/>
        </p:nvSpPr>
        <p:spPr>
          <a:xfrm>
            <a:off x="4236045" y="1713131"/>
            <a:ext cx="3796508" cy="4639812"/>
          </a:xfrm>
          <a:prstGeom prst="rect">
            <a:avLst/>
          </a:prstGeom>
        </p:spPr>
        <p:txBody>
          <a:bodyPr vert="horz" lIns="91440" tIns="45720" rIns="91440" bIns="45720" rtlCol="0" anchor="t">
            <a:normAutofit fontScale="77500" lnSpcReduction="20000"/>
          </a:bodyPr>
          <a:lst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1900" dirty="0"/>
              <a:t>Process disaster-related floodplain permits</a:t>
            </a:r>
          </a:p>
          <a:p>
            <a:pPr>
              <a:lnSpc>
                <a:spcPct val="120000"/>
              </a:lnSpc>
              <a:spcBef>
                <a:spcPts val="0"/>
              </a:spcBef>
            </a:pPr>
            <a:r>
              <a:rPr lang="en-US" sz="1900" dirty="0"/>
              <a:t>Provide public training, info &amp; outreach on compliance</a:t>
            </a:r>
          </a:p>
          <a:p>
            <a:pPr>
              <a:lnSpc>
                <a:spcPct val="120000"/>
              </a:lnSpc>
              <a:spcBef>
                <a:spcPts val="0"/>
              </a:spcBef>
            </a:pPr>
            <a:r>
              <a:rPr lang="en-US" sz="1900" dirty="0"/>
              <a:t>Review disaster-related development for compliance</a:t>
            </a:r>
          </a:p>
          <a:p>
            <a:pPr>
              <a:lnSpc>
                <a:spcPct val="120000"/>
              </a:lnSpc>
              <a:spcBef>
                <a:spcPts val="0"/>
              </a:spcBef>
            </a:pPr>
            <a:r>
              <a:rPr lang="en-US" sz="1900" dirty="0"/>
              <a:t>Hire, train, supervise, license staff</a:t>
            </a:r>
          </a:p>
          <a:p>
            <a:pPr>
              <a:lnSpc>
                <a:spcPct val="120000"/>
              </a:lnSpc>
              <a:spcBef>
                <a:spcPts val="0"/>
              </a:spcBef>
            </a:pPr>
            <a:r>
              <a:rPr lang="en-US" sz="1900" dirty="0"/>
              <a:t>Inspect all disaster-related development </a:t>
            </a:r>
          </a:p>
          <a:p>
            <a:pPr>
              <a:lnSpc>
                <a:spcPct val="120000"/>
              </a:lnSpc>
              <a:spcBef>
                <a:spcPts val="0"/>
              </a:spcBef>
            </a:pPr>
            <a:r>
              <a:rPr lang="en-US" sz="1900" dirty="0"/>
              <a:t>Monitor impacted areas for unpermitted construction activities </a:t>
            </a:r>
          </a:p>
          <a:p>
            <a:pPr>
              <a:lnSpc>
                <a:spcPct val="120000"/>
              </a:lnSpc>
              <a:spcBef>
                <a:spcPts val="0"/>
              </a:spcBef>
            </a:pPr>
            <a:r>
              <a:rPr lang="en-US" sz="1900" dirty="0"/>
              <a:t>Process, maintain, and track temporary occupancy permits and inspect temporary occupancy buildings </a:t>
            </a:r>
          </a:p>
          <a:p>
            <a:pPr>
              <a:lnSpc>
                <a:spcPct val="120000"/>
              </a:lnSpc>
              <a:spcBef>
                <a:spcPts val="0"/>
              </a:spcBef>
            </a:pPr>
            <a:r>
              <a:rPr lang="en-US" sz="1900" dirty="0"/>
              <a:t>Provide training and information to staff, contractors, and the public on unique considerations for repair of disaster-damaged historic buildings </a:t>
            </a:r>
          </a:p>
          <a:p>
            <a:pPr indent="-347345">
              <a:lnSpc>
                <a:spcPct val="143553"/>
              </a:lnSpc>
            </a:pPr>
            <a:endParaRPr lang="en-US" sz="1900" dirty="0"/>
          </a:p>
          <a:p>
            <a:pPr indent="-347345">
              <a:lnSpc>
                <a:spcPct val="143553"/>
              </a:lnSpc>
            </a:pPr>
            <a:endParaRPr lang="en-US" sz="1900" dirty="0"/>
          </a:p>
          <a:p>
            <a:pPr indent="-347345">
              <a:lnSpc>
                <a:spcPct val="143553"/>
              </a:lnSpc>
            </a:pPr>
            <a:endParaRPr lang="en-US" sz="1900" dirty="0"/>
          </a:p>
          <a:p>
            <a:pPr indent="-347345">
              <a:lnSpc>
                <a:spcPct val="123977"/>
              </a:lnSpc>
            </a:pPr>
            <a:endParaRPr lang="en-US" dirty="0"/>
          </a:p>
          <a:p>
            <a:pPr indent="-347345">
              <a:lnSpc>
                <a:spcPct val="123977"/>
              </a:lnSpc>
            </a:pPr>
            <a:endParaRPr lang="en-US" dirty="0"/>
          </a:p>
          <a:p>
            <a:pPr indent="-347345">
              <a:lnSpc>
                <a:spcPct val="123977"/>
              </a:lnSpc>
            </a:pPr>
            <a:endParaRPr lang="en-US" dirty="0"/>
          </a:p>
        </p:txBody>
      </p:sp>
      <p:sp>
        <p:nvSpPr>
          <p:cNvPr id="9" name="TextBox 8">
            <a:extLst>
              <a:ext uri="{FF2B5EF4-FFF2-40B4-BE49-F238E27FC236}">
                <a16:creationId xmlns:a16="http://schemas.microsoft.com/office/drawing/2014/main" id="{D1934AA6-5A74-A82B-D55F-3305B8B2E31D}"/>
              </a:ext>
            </a:extLst>
          </p:cNvPr>
          <p:cNvSpPr txBox="1"/>
          <p:nvPr/>
        </p:nvSpPr>
        <p:spPr>
          <a:xfrm>
            <a:off x="8344694" y="1030067"/>
            <a:ext cx="3236911" cy="646331"/>
          </a:xfrm>
          <a:prstGeom prst="rect">
            <a:avLst/>
          </a:prstGeom>
          <a:noFill/>
        </p:spPr>
        <p:txBody>
          <a:bodyPr wrap="square" rtlCol="0">
            <a:spAutoFit/>
          </a:bodyPr>
          <a:lstStyle/>
          <a:p>
            <a:r>
              <a:rPr lang="en-US" dirty="0">
                <a:solidFill>
                  <a:schemeClr val="accent4"/>
                </a:solidFill>
                <a:latin typeface="+mj-lt"/>
              </a:rPr>
              <a:t>Substantial Damage Determinations</a:t>
            </a:r>
          </a:p>
        </p:txBody>
      </p:sp>
      <p:sp>
        <p:nvSpPr>
          <p:cNvPr id="5" name="Content Placeholder 1">
            <a:extLst>
              <a:ext uri="{FF2B5EF4-FFF2-40B4-BE49-F238E27FC236}">
                <a16:creationId xmlns:a16="http://schemas.microsoft.com/office/drawing/2014/main" id="{0496C798-3FC7-B3C5-A2D0-5F2345914BD2}"/>
              </a:ext>
            </a:extLst>
          </p:cNvPr>
          <p:cNvSpPr txBox="1">
            <a:spLocks/>
          </p:cNvSpPr>
          <p:nvPr/>
        </p:nvSpPr>
        <p:spPr>
          <a:xfrm>
            <a:off x="8344694" y="1713131"/>
            <a:ext cx="3504405" cy="4432300"/>
          </a:xfrm>
          <a:prstGeom prst="rect">
            <a:avLst/>
          </a:prstGeom>
        </p:spPr>
        <p:txBody>
          <a:bodyPr vert="horz" lIns="91440" tIns="45720" rIns="91440" bIns="45720" rtlCol="0">
            <a:normAutofit fontScale="70000" lnSpcReduction="20000"/>
          </a:bodyPr>
          <a:lst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a:t>Conduct initial substantial damage (SD) field surveys</a:t>
            </a:r>
          </a:p>
          <a:p>
            <a:pPr>
              <a:lnSpc>
                <a:spcPct val="120000"/>
              </a:lnSpc>
              <a:spcBef>
                <a:spcPts val="0"/>
              </a:spcBef>
            </a:pPr>
            <a:r>
              <a:rPr lang="en-US" dirty="0"/>
              <a:t>Prepare repair cost and market value estimates for SD</a:t>
            </a:r>
          </a:p>
          <a:p>
            <a:pPr>
              <a:lnSpc>
                <a:spcPct val="120000"/>
              </a:lnSpc>
              <a:spcBef>
                <a:spcPts val="0"/>
              </a:spcBef>
            </a:pPr>
            <a:r>
              <a:rPr lang="en-US" dirty="0"/>
              <a:t>Enter damage inventory administrative data into the Substantial Damage Estimator or comparable data collection software </a:t>
            </a:r>
          </a:p>
          <a:p>
            <a:pPr>
              <a:lnSpc>
                <a:spcPct val="120000"/>
              </a:lnSpc>
              <a:spcBef>
                <a:spcPts val="0"/>
              </a:spcBef>
            </a:pPr>
            <a:r>
              <a:rPr lang="en-US" dirty="0"/>
              <a:t>Track cumulative SD and repetitive loss, if required</a:t>
            </a:r>
          </a:p>
          <a:p>
            <a:pPr>
              <a:lnSpc>
                <a:spcPct val="120000"/>
              </a:lnSpc>
              <a:spcBef>
                <a:spcPts val="0"/>
              </a:spcBef>
            </a:pPr>
            <a:r>
              <a:rPr lang="en-US" dirty="0"/>
              <a:t>Hire, train, supervise, license staff</a:t>
            </a:r>
          </a:p>
          <a:p>
            <a:pPr>
              <a:lnSpc>
                <a:spcPct val="120000"/>
              </a:lnSpc>
              <a:spcBef>
                <a:spcPts val="0"/>
              </a:spcBef>
            </a:pPr>
            <a:r>
              <a:rPr lang="en-US" dirty="0"/>
              <a:t>Inform property owners of damage determination and provide compliance requirements</a:t>
            </a:r>
          </a:p>
          <a:p>
            <a:pPr>
              <a:lnSpc>
                <a:spcPct val="120000"/>
              </a:lnSpc>
              <a:spcBef>
                <a:spcPts val="0"/>
              </a:spcBef>
            </a:pPr>
            <a:r>
              <a:rPr lang="en-US" dirty="0"/>
              <a:t>Review, adjudicate, and resolve Substantial Damage Determination appeals</a:t>
            </a:r>
          </a:p>
        </p:txBody>
      </p:sp>
      <p:cxnSp>
        <p:nvCxnSpPr>
          <p:cNvPr id="11" name="Straight Connector 10">
            <a:extLst>
              <a:ext uri="{FF2B5EF4-FFF2-40B4-BE49-F238E27FC236}">
                <a16:creationId xmlns:a16="http://schemas.microsoft.com/office/drawing/2014/main" id="{E1F251B4-EB8D-115F-C90E-1B208AA35B0F}"/>
              </a:ext>
              <a:ext uri="{C183D7F6-B498-43B3-948B-1728B52AA6E4}">
                <adec:decorative xmlns:adec="http://schemas.microsoft.com/office/drawing/2017/decorative" val="1"/>
              </a:ext>
            </a:extLst>
          </p:cNvPr>
          <p:cNvCxnSpPr>
            <a:cxnSpLocks/>
          </p:cNvCxnSpPr>
          <p:nvPr/>
        </p:nvCxnSpPr>
        <p:spPr>
          <a:xfrm>
            <a:off x="4089400" y="1854200"/>
            <a:ext cx="0" cy="422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259B1DB-9B55-1B79-D769-05CA3A8ECB23}"/>
              </a:ext>
              <a:ext uri="{C183D7F6-B498-43B3-948B-1728B52AA6E4}">
                <adec:decorative xmlns:adec="http://schemas.microsoft.com/office/drawing/2017/decorative" val="1"/>
              </a:ext>
            </a:extLst>
          </p:cNvPr>
          <p:cNvCxnSpPr>
            <a:cxnSpLocks/>
          </p:cNvCxnSpPr>
          <p:nvPr/>
        </p:nvCxnSpPr>
        <p:spPr>
          <a:xfrm>
            <a:off x="8216900" y="1841500"/>
            <a:ext cx="0" cy="4241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1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6167C3-75C3-902C-D9E7-51113AFDF0CB}"/>
              </a:ext>
            </a:extLst>
          </p:cNvPr>
          <p:cNvSpPr>
            <a:spLocks noGrp="1"/>
          </p:cNvSpPr>
          <p:nvPr>
            <p:ph type="title" idx="4294967295"/>
          </p:nvPr>
        </p:nvSpPr>
        <p:spPr>
          <a:xfrm>
            <a:off x="688975" y="639763"/>
            <a:ext cx="5132388" cy="371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84552"/>
              </a:lnSpc>
              <a:spcBef>
                <a:spcPts val="1000"/>
              </a:spcBef>
              <a:spcAft>
                <a:spcPts val="0"/>
              </a:spcAft>
              <a:buClr>
                <a:srgbClr val="2F2F30"/>
              </a:buClr>
              <a:buSzTx/>
              <a:buFont typeface="Wingdings" panose="05000000000000000000" pitchFamily="2" charset="2"/>
              <a:buNone/>
              <a:tabLst/>
              <a:defRPr/>
            </a:pPr>
            <a:r>
              <a:rPr kumimoji="0" lang="en-US" sz="2500" b="1" i="0" u="none" strike="noStrike" kern="1200" cap="none" spc="0" normalizeH="0" baseline="0" noProof="0" dirty="0">
                <a:ln>
                  <a:noFill/>
                </a:ln>
                <a:solidFill>
                  <a:schemeClr val="bg1"/>
                </a:solidFill>
                <a:effectLst/>
                <a:uLnTx/>
                <a:uFillTx/>
                <a:latin typeface="+mj-lt"/>
                <a:ea typeface="+mn-ea"/>
                <a:cs typeface="Georgia"/>
              </a:rPr>
              <a:t>Eligible costs</a:t>
            </a:r>
            <a:endParaRPr lang="en-US">
              <a:ea typeface="+mn-ea"/>
            </a:endParaRPr>
          </a:p>
        </p:txBody>
      </p:sp>
      <p:sp>
        <p:nvSpPr>
          <p:cNvPr id="2" name="Content Placeholder 1">
            <a:extLst>
              <a:ext uri="{FF2B5EF4-FFF2-40B4-BE49-F238E27FC236}">
                <a16:creationId xmlns:a16="http://schemas.microsoft.com/office/drawing/2014/main" id="{0A303440-29A8-0944-C911-EC741D8A416B}"/>
              </a:ext>
            </a:extLst>
          </p:cNvPr>
          <p:cNvSpPr>
            <a:spLocks noGrp="1"/>
          </p:cNvSpPr>
          <p:nvPr>
            <p:ph sz="half" idx="13"/>
          </p:nvPr>
        </p:nvSpPr>
        <p:spPr>
          <a:xfrm>
            <a:off x="688767" y="1600200"/>
            <a:ext cx="5129793" cy="4027388"/>
          </a:xfrm>
        </p:spPr>
        <p:txBody>
          <a:bodyPr vert="horz" lIns="91440" tIns="45720" rIns="91440" bIns="45720" rtlCol="0" anchor="t">
            <a:normAutofit/>
          </a:bodyPr>
          <a:lstStyle/>
          <a:p>
            <a:pPr indent="-347345">
              <a:lnSpc>
                <a:spcPct val="97560"/>
              </a:lnSpc>
              <a:buClr>
                <a:schemeClr val="bg1"/>
              </a:buClr>
            </a:pPr>
            <a:r>
              <a:rPr lang="en-US" dirty="0"/>
              <a:t>Overtime for budgeted employees</a:t>
            </a:r>
            <a:endParaRPr lang="en-US"/>
          </a:p>
          <a:p>
            <a:pPr indent="-347345">
              <a:lnSpc>
                <a:spcPct val="97560"/>
              </a:lnSpc>
              <a:buClr>
                <a:schemeClr val="bg1"/>
              </a:buClr>
            </a:pPr>
            <a:r>
              <a:rPr lang="en-US" dirty="0"/>
              <a:t>Straight and overtime for unbudgeted employees &amp; extra hires</a:t>
            </a:r>
          </a:p>
          <a:p>
            <a:pPr indent="-347345">
              <a:lnSpc>
                <a:spcPct val="97560"/>
              </a:lnSpc>
              <a:buClr>
                <a:schemeClr val="bg1"/>
              </a:buClr>
            </a:pPr>
            <a:r>
              <a:rPr lang="en-US" dirty="0"/>
              <a:t>Costs associated with temporary hires or contract support is eligible</a:t>
            </a:r>
          </a:p>
          <a:p>
            <a:pPr indent="-347345">
              <a:lnSpc>
                <a:spcPct val="97560"/>
              </a:lnSpc>
              <a:buClr>
                <a:schemeClr val="bg1"/>
              </a:buClr>
            </a:pPr>
            <a:r>
              <a:rPr lang="en-US" dirty="0"/>
              <a:t>Other costs associated with extra hires or contracted support may be eligible for reimbursement. This includes costs for travel, accommodations, and per diem, as appropriate </a:t>
            </a:r>
          </a:p>
          <a:p>
            <a:pPr indent="-347345">
              <a:lnSpc>
                <a:spcPct val="97560"/>
              </a:lnSpc>
            </a:pPr>
            <a:endParaRPr lang="en-US" dirty="0"/>
          </a:p>
        </p:txBody>
      </p:sp>
      <p:sp>
        <p:nvSpPr>
          <p:cNvPr id="4" name="Content Placeholder 3">
            <a:extLst>
              <a:ext uri="{FF2B5EF4-FFF2-40B4-BE49-F238E27FC236}">
                <a16:creationId xmlns:a16="http://schemas.microsoft.com/office/drawing/2014/main" id="{564C20F9-362E-48E3-2FC1-D728EDA35C4C}"/>
              </a:ext>
            </a:extLst>
          </p:cNvPr>
          <p:cNvSpPr>
            <a:spLocks noGrp="1"/>
          </p:cNvSpPr>
          <p:nvPr>
            <p:ph sz="half" idx="15"/>
          </p:nvPr>
        </p:nvSpPr>
        <p:spPr>
          <a:xfrm>
            <a:off x="6479111" y="1653584"/>
            <a:ext cx="5129793" cy="4027388"/>
          </a:xfrm>
        </p:spPr>
        <p:txBody>
          <a:bodyPr vert="horz" lIns="91440" tIns="45720" rIns="91440" bIns="45720" rtlCol="0" anchor="t">
            <a:normAutofit/>
          </a:bodyPr>
          <a:lstStyle/>
          <a:p>
            <a:pPr indent="-347345">
              <a:lnSpc>
                <a:spcPct val="97560"/>
              </a:lnSpc>
              <a:buClr>
                <a:schemeClr val="bg1"/>
              </a:buClr>
            </a:pPr>
            <a:r>
              <a:rPr lang="en-US" dirty="0"/>
              <a:t>Purchase of supplies and equipment to execute work is eligible</a:t>
            </a:r>
            <a:endParaRPr lang="en-US"/>
          </a:p>
          <a:p>
            <a:pPr indent="-347345">
              <a:lnSpc>
                <a:spcPct val="97560"/>
              </a:lnSpc>
              <a:buClr>
                <a:schemeClr val="bg1"/>
              </a:buClr>
            </a:pPr>
            <a:r>
              <a:rPr lang="en-US" dirty="0"/>
              <a:t>Mutual Aid or EMAC costs are eligible depending on agreement</a:t>
            </a:r>
          </a:p>
          <a:p>
            <a:pPr indent="-347345">
              <a:lnSpc>
                <a:spcPct val="97560"/>
              </a:lnSpc>
              <a:buClr>
                <a:schemeClr val="bg1"/>
              </a:buClr>
            </a:pPr>
            <a:r>
              <a:rPr lang="en-US" dirty="0"/>
              <a:t>Legal cost related to enforcing building code or floodplain ordinance</a:t>
            </a:r>
          </a:p>
          <a:p>
            <a:pPr marL="400050" lvl="1" indent="0">
              <a:buNone/>
            </a:pPr>
            <a:r>
              <a:rPr lang="en-US" i="1" dirty="0"/>
              <a:t>*Fees and fines are considered project income and worksheets will be reduced accordingly during closeout.</a:t>
            </a:r>
          </a:p>
          <a:p>
            <a:pPr marL="0" indent="0">
              <a:lnSpc>
                <a:spcPct val="97560"/>
              </a:lnSpc>
              <a:buNone/>
            </a:pPr>
            <a:endParaRPr lang="en-US" dirty="0"/>
          </a:p>
        </p:txBody>
      </p:sp>
    </p:spTree>
    <p:extLst>
      <p:ext uri="{BB962C8B-B14F-4D97-AF65-F5344CB8AC3E}">
        <p14:creationId xmlns:p14="http://schemas.microsoft.com/office/powerpoint/2010/main" val="21531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AAB0E-BB9D-3842-99EE-8B989FE89F93}"/>
              </a:ext>
            </a:extLst>
          </p:cNvPr>
          <p:cNvSpPr>
            <a:spLocks noGrp="1"/>
          </p:cNvSpPr>
          <p:nvPr>
            <p:ph type="title"/>
          </p:nvPr>
        </p:nvSpPr>
        <p:spPr/>
        <p:txBody>
          <a:bodyPr>
            <a:normAutofit fontScale="90000"/>
          </a:bodyPr>
          <a:lstStyle/>
          <a:p>
            <a:r>
              <a:rPr lang="en-US" dirty="0"/>
              <a:t>Community Requirements</a:t>
            </a:r>
          </a:p>
        </p:txBody>
      </p:sp>
      <p:sp>
        <p:nvSpPr>
          <p:cNvPr id="2" name="Content Placeholder 1">
            <a:extLst>
              <a:ext uri="{FF2B5EF4-FFF2-40B4-BE49-F238E27FC236}">
                <a16:creationId xmlns:a16="http://schemas.microsoft.com/office/drawing/2014/main" id="{E899425C-0349-9B45-B176-C78AC5179FF8}"/>
              </a:ext>
            </a:extLst>
          </p:cNvPr>
          <p:cNvSpPr>
            <a:spLocks noGrp="1"/>
          </p:cNvSpPr>
          <p:nvPr>
            <p:ph idx="1"/>
          </p:nvPr>
        </p:nvSpPr>
        <p:spPr>
          <a:xfrm>
            <a:off x="738189" y="1235947"/>
            <a:ext cx="5691186" cy="4502048"/>
          </a:xfrm>
        </p:spPr>
        <p:txBody>
          <a:bodyPr vert="horz" lIns="91440" tIns="45720" rIns="91440" bIns="45720" rtlCol="0" anchor="t">
            <a:normAutofit/>
          </a:bodyPr>
          <a:lstStyle/>
          <a:p>
            <a:pPr indent="-347345">
              <a:lnSpc>
                <a:spcPct val="99616"/>
              </a:lnSpc>
            </a:pPr>
            <a:r>
              <a:rPr lang="en-US" sz="2000" dirty="0"/>
              <a:t>Communities must submit their applications for reimbursement and all supporting documentation through the </a:t>
            </a:r>
            <a:r>
              <a:rPr lang="en-US" sz="2000" dirty="0">
                <a:solidFill>
                  <a:srgbClr val="002F80"/>
                </a:solidFill>
                <a:latin typeface="+mj-lt"/>
              </a:rPr>
              <a:t>PA Grants Portal</a:t>
            </a:r>
            <a:endParaRPr lang="en-US"/>
          </a:p>
          <a:p>
            <a:pPr indent="-347345">
              <a:lnSpc>
                <a:spcPct val="99616"/>
              </a:lnSpc>
            </a:pPr>
            <a:r>
              <a:rPr lang="en-US" sz="2000" dirty="0">
                <a:latin typeface="+mj-lt"/>
              </a:rPr>
              <a:t>Supporting documentation is needed to:</a:t>
            </a:r>
          </a:p>
          <a:p>
            <a:pPr lvl="1"/>
            <a:r>
              <a:rPr lang="en-US" dirty="0"/>
              <a:t>Demonstrate completed work,</a:t>
            </a:r>
          </a:p>
          <a:p>
            <a:pPr lvl="1"/>
            <a:r>
              <a:rPr lang="en-US" dirty="0"/>
              <a:t>Demonstrate costs incurred,</a:t>
            </a:r>
          </a:p>
          <a:p>
            <a:pPr lvl="1"/>
            <a:r>
              <a:rPr lang="en-US" dirty="0"/>
              <a:t>Location of work,</a:t>
            </a:r>
          </a:p>
          <a:p>
            <a:pPr lvl="1"/>
            <a:r>
              <a:rPr lang="en-US" dirty="0"/>
              <a:t>Validate EMAC resource requests or intrastate/interlocal mutual aid requests</a:t>
            </a:r>
          </a:p>
          <a:p>
            <a:pPr lvl="1"/>
            <a:r>
              <a:rPr lang="en-US" dirty="0"/>
              <a:t>Legal authority for floodplain management or building codes</a:t>
            </a:r>
          </a:p>
          <a:p>
            <a:pPr indent="-347345">
              <a:lnSpc>
                <a:spcPct val="90560"/>
              </a:lnSpc>
            </a:pPr>
            <a:endParaRPr lang="en-US" dirty="0"/>
          </a:p>
        </p:txBody>
      </p:sp>
      <p:pic>
        <p:nvPicPr>
          <p:cNvPr id="9" name="Picture 8" descr="Image of the FEMA Grants Portal. Shows username and password login screen.">
            <a:extLst>
              <a:ext uri="{FF2B5EF4-FFF2-40B4-BE49-F238E27FC236}">
                <a16:creationId xmlns:a16="http://schemas.microsoft.com/office/drawing/2014/main" id="{4012CCDD-687F-49C0-AE30-5296C5ADAC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3317" y="679745"/>
            <a:ext cx="4982665" cy="5038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6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1B5AB7-44BB-EBA2-4BC3-CD9C3524C5AA}"/>
              </a:ext>
            </a:extLst>
          </p:cNvPr>
          <p:cNvSpPr>
            <a:spLocks noGrp="1"/>
          </p:cNvSpPr>
          <p:nvPr>
            <p:ph type="title"/>
          </p:nvPr>
        </p:nvSpPr>
        <p:spPr/>
        <p:txBody>
          <a:bodyPr>
            <a:normAutofit fontScale="90000"/>
          </a:bodyPr>
          <a:lstStyle/>
          <a:p>
            <a:r>
              <a:rPr lang="en-US" dirty="0"/>
              <a:t>Non-PA Part of Policy (Direct Assistance Contract)</a:t>
            </a:r>
          </a:p>
        </p:txBody>
      </p:sp>
      <p:sp>
        <p:nvSpPr>
          <p:cNvPr id="3" name="Content Placeholder 2">
            <a:extLst>
              <a:ext uri="{FF2B5EF4-FFF2-40B4-BE49-F238E27FC236}">
                <a16:creationId xmlns:a16="http://schemas.microsoft.com/office/drawing/2014/main" id="{7FEE6900-48D9-45A0-89C2-80DF6DBA8CC9}"/>
              </a:ext>
            </a:extLst>
          </p:cNvPr>
          <p:cNvSpPr>
            <a:spLocks noGrp="1"/>
          </p:cNvSpPr>
          <p:nvPr>
            <p:ph sz="half" idx="2"/>
          </p:nvPr>
        </p:nvSpPr>
        <p:spPr>
          <a:xfrm>
            <a:off x="726017" y="1130300"/>
            <a:ext cx="6699836" cy="4648200"/>
          </a:xfrm>
        </p:spPr>
        <p:txBody>
          <a:bodyPr>
            <a:noAutofit/>
          </a:bodyPr>
          <a:lstStyle/>
          <a:p>
            <a:pPr>
              <a:lnSpc>
                <a:spcPct val="120000"/>
              </a:lnSpc>
              <a:spcBef>
                <a:spcPts val="0"/>
              </a:spcBef>
            </a:pPr>
            <a:r>
              <a:rPr lang="en-US" sz="1800" dirty="0">
                <a:cs typeface="Times New Roman"/>
              </a:rPr>
              <a:t>Generally, FEMA or FEMA contractors will NOT be conducting substantial damage floodplain assessments for communities, like they’ve done in past disasters</a:t>
            </a:r>
          </a:p>
          <a:p>
            <a:pPr marL="0" indent="0">
              <a:lnSpc>
                <a:spcPct val="120000"/>
              </a:lnSpc>
              <a:spcBef>
                <a:spcPts val="0"/>
              </a:spcBef>
              <a:buNone/>
            </a:pPr>
            <a:endParaRPr lang="en-US" sz="1800" dirty="0">
              <a:cs typeface="Times New Roman"/>
            </a:endParaRPr>
          </a:p>
          <a:p>
            <a:pPr>
              <a:lnSpc>
                <a:spcPct val="120000"/>
              </a:lnSpc>
              <a:spcBef>
                <a:spcPts val="0"/>
              </a:spcBef>
            </a:pPr>
            <a:r>
              <a:rPr lang="en-US" sz="1800" dirty="0"/>
              <a:t>Part D, Direct Assistance, in the policy allows for requesting FEMA’s Federal Insurance and Mitigation Administration contracting mechanism for SD inspections due to extreme disaster nature/lack of community resources. Requirements outlined in policy</a:t>
            </a:r>
          </a:p>
          <a:p>
            <a:pPr marL="0" indent="0">
              <a:lnSpc>
                <a:spcPct val="120000"/>
              </a:lnSpc>
              <a:spcBef>
                <a:spcPts val="0"/>
              </a:spcBef>
              <a:buNone/>
            </a:pPr>
            <a:endParaRPr lang="en-US" sz="1800" dirty="0"/>
          </a:p>
          <a:p>
            <a:pPr>
              <a:lnSpc>
                <a:spcPct val="120000"/>
              </a:lnSpc>
              <a:spcBef>
                <a:spcPts val="0"/>
              </a:spcBef>
            </a:pPr>
            <a:r>
              <a:rPr lang="en-US" sz="1800" dirty="0"/>
              <a:t>The fastest, most cost-effective route for communities to take will be to position themselves to be able to conduct or contract out on their own for inspections</a:t>
            </a:r>
          </a:p>
          <a:p>
            <a:pPr marL="0" indent="0">
              <a:lnSpc>
                <a:spcPct val="120000"/>
              </a:lnSpc>
              <a:spcBef>
                <a:spcPts val="0"/>
              </a:spcBef>
              <a:buNone/>
            </a:pPr>
            <a:endParaRPr lang="en-US" sz="1800" dirty="0">
              <a:cs typeface="Times New Roman"/>
            </a:endParaRPr>
          </a:p>
        </p:txBody>
      </p:sp>
      <p:pic>
        <p:nvPicPr>
          <p:cNvPr id="2" name="Picture 1" descr="Page 8 of the DRRA Section 1206 policy which describes Part D, Direct Assistance through the Federal Insurance and Mitigation Administration.">
            <a:extLst>
              <a:ext uri="{FF2B5EF4-FFF2-40B4-BE49-F238E27FC236}">
                <a16:creationId xmlns:a16="http://schemas.microsoft.com/office/drawing/2014/main" id="{410371BD-AE31-437E-B0BB-E788D4A5FF9A}"/>
              </a:ext>
            </a:extLst>
          </p:cNvPr>
          <p:cNvPicPr>
            <a:picLocks noChangeAspect="1"/>
          </p:cNvPicPr>
          <p:nvPr/>
        </p:nvPicPr>
        <p:blipFill>
          <a:blip r:embed="rId3"/>
          <a:stretch>
            <a:fillRect/>
          </a:stretch>
        </p:blipFill>
        <p:spPr>
          <a:xfrm>
            <a:off x="7695636" y="939901"/>
            <a:ext cx="3887324" cy="503624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21B29FEE-D1A6-4813-8543-DC31A401A560}"/>
              </a:ext>
              <a:ext uri="{C183D7F6-B498-43B3-948B-1728B52AA6E4}">
                <adec:decorative xmlns:adec="http://schemas.microsoft.com/office/drawing/2017/decorative" val="1"/>
              </a:ext>
            </a:extLst>
          </p:cNvPr>
          <p:cNvSpPr/>
          <p:nvPr/>
        </p:nvSpPr>
        <p:spPr>
          <a:xfrm>
            <a:off x="7962900" y="2133599"/>
            <a:ext cx="3490916" cy="2982097"/>
          </a:xfrm>
          <a:prstGeom prst="rect">
            <a:avLst/>
          </a:prstGeom>
          <a:solidFill>
            <a:srgbClr val="FFFF00">
              <a:alpha val="3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E114ED6D-DC4F-47D5-80BD-4896A3295D5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41006" y="5115697"/>
            <a:ext cx="1911737" cy="860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9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vision xmlns="0e4fac54-a62d-434e-a96a-2b762292c16b" xsi:nil="true"/>
    <PublishingExpirationDate xmlns="http://schemas.microsoft.com/sharepoint/v3" xsi:nil="true"/>
    <PublishingStartDate xmlns="http://schemas.microsoft.com/sharepoint/v3" xsi:nil="true"/>
    <Section xmlns="0e4fac54-a62d-434e-a96a-2b762292c1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3091F8ED5AEA44962E4D3340721827" ma:contentTypeVersion="20" ma:contentTypeDescription="Create a new document." ma:contentTypeScope="" ma:versionID="1c0115722d964263e8f2fc2155bd0a68">
  <xsd:schema xmlns:xsd="http://www.w3.org/2001/XMLSchema" xmlns:xs="http://www.w3.org/2001/XMLSchema" xmlns:p="http://schemas.microsoft.com/office/2006/metadata/properties" xmlns:ns1="http://schemas.microsoft.com/sharepoint/v3" xmlns:ns2="0e4fac54-a62d-434e-a96a-2b762292c16b" xmlns:ns3="e0b45472-b695-441a-8df1-b72fbe6f52de" targetNamespace="http://schemas.microsoft.com/office/2006/metadata/properties" ma:root="true" ma:fieldsID="e4efaa357f2dd3f52882ad6185d834fb" ns1:_="" ns2:_="" ns3:_="">
    <xsd:import namespace="http://schemas.microsoft.com/sharepoint/v3"/>
    <xsd:import namespace="0e4fac54-a62d-434e-a96a-2b762292c16b"/>
    <xsd:import namespace="e0b45472-b695-441a-8df1-b72fbe6f52de"/>
    <xsd:element name="properties">
      <xsd:complexType>
        <xsd:sequence>
          <xsd:element name="documentManagement">
            <xsd:complexType>
              <xsd:all>
                <xsd:element ref="ns2:Division" minOccurs="0"/>
                <xsd:element ref="ns2:Section"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4fac54-a62d-434e-a96a-2b762292c16b" elementFormDefault="qualified">
    <xsd:import namespace="http://schemas.microsoft.com/office/2006/documentManagement/types"/>
    <xsd:import namespace="http://schemas.microsoft.com/office/infopath/2007/PartnerControls"/>
    <xsd:element name="Division" ma:index="8" nillable="true" ma:displayName="Division" ma:format="Dropdown" ma:internalName="Division" ma:readOnly="false">
      <xsd:simpleType>
        <xsd:restriction base="dms:Choice">
          <xsd:enumeration value="Executive"/>
          <xsd:enumeration value="Disaster Recovery"/>
          <xsd:enumeration value="Preparedness, Response &amp; Interoperability"/>
          <xsd:enumeration value="Grants &amp; Administration"/>
        </xsd:restriction>
      </xsd:simpleType>
    </xsd:element>
    <xsd:element name="Section" ma:index="9" nillable="true" ma:displayName="Section" ma:format="Dropdown" ma:internalName="Section" ma:readOnly="false">
      <xsd:simpleType>
        <xsd:restriction base="dms:Choice">
          <xsd:enumeration value="Executive Office"/>
          <xsd:enumeration value="Preparedness"/>
          <xsd:enumeration value="PRI Operations"/>
          <xsd:enumeration value="Sub Recipient Monitoring"/>
          <xsd:enumeration value="Facility Management"/>
          <xsd:enumeration value="G &amp; A Management"/>
          <xsd:enumeration value="DR Process Services"/>
          <xsd:enumeration value="DR Management"/>
          <xsd:enumeration value="DR Public Assistance Grants"/>
          <xsd:enumeration value="DR Public Assistance Closeout"/>
          <xsd:enumeration value="DR Public Assistance Technical Services"/>
          <xsd:enumeration value="DR Public Assistance SALs"/>
          <xsd:enumeration value="DR Hazard Mitigation Grants"/>
          <xsd:enumeration value="DR Hazard Mitigation SALs"/>
          <xsd:enumeration value="Homeland Security Grants"/>
          <xsd:enumeration value="Recovery Grants Administration"/>
        </xsd:restriction>
      </xsd:simpleType>
    </xsd:element>
  </xsd:schema>
  <xsd:schema xmlns:xsd="http://www.w3.org/2001/XMLSchema" xmlns:xs="http://www.w3.org/2001/XMLSchema" xmlns:dms="http://schemas.microsoft.com/office/2006/documentManagement/types" xmlns:pc="http://schemas.microsoft.com/office/infopath/2007/PartnerControls" targetNamespace="e0b45472-b695-441a-8df1-b72fbe6f52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9DFA153EAAFDB0448A45D7704AD738FF" ma:contentTypeVersion="16" ma:contentTypeDescription="Create a new document." ma:contentTypeScope="" ma:versionID="954ba6d0da64660410027881fd666b36">
  <xsd:schema xmlns:xsd="http://www.w3.org/2001/XMLSchema" xmlns:xs="http://www.w3.org/2001/XMLSchema" xmlns:p="http://schemas.microsoft.com/office/2006/metadata/properties" xmlns:ns2="67412ac9-9469-4479-82fd-0b1f0236abdb" xmlns:ns3="fd4524f0-a2e1-434e-86c4-77830bce888c" targetNamespace="http://schemas.microsoft.com/office/2006/metadata/properties" ma:root="true" ma:fieldsID="f252c37c42be3754ad5ee42f78ada2c5" ns2:_="" ns3:_="">
    <xsd:import namespace="67412ac9-9469-4479-82fd-0b1f0236abdb"/>
    <xsd:import namespace="fd4524f0-a2e1-434e-86c4-77830bce88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SearchPropertie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12ac9-9469-4479-82fd-0b1f0236abd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10112f83-3de9-45dd-82df-f8b1da312d01}" ma:internalName="TaxCatchAll" ma:showField="CatchAllData" ma:web="67412ac9-9469-4479-82fd-0b1f0236abd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4524f0-a2e1-434e-86c4-77830bce88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6DB5BB03-DD21-4258-90BA-4BA883F2CE48}">
  <ds:schemaRefs>
    <ds:schemaRef ds:uri="http://purl.org/dc/elements/1.1/"/>
    <ds:schemaRef ds:uri="http://schemas.microsoft.com/office/2006/documentManagement/types"/>
    <ds:schemaRef ds:uri="http://schemas.microsoft.com/office/2006/metadata/properties"/>
    <ds:schemaRef ds:uri="http://www.w3.org/XML/1998/namespace"/>
    <ds:schemaRef ds:uri="67412ac9-9469-4479-82fd-0b1f0236abdb"/>
    <ds:schemaRef ds:uri="fd4524f0-a2e1-434e-86c4-77830bce888c"/>
    <ds:schemaRef ds:uri="http://schemas.microsoft.com/office/infopath/2007/PartnerControls"/>
    <ds:schemaRef ds:uri="http://purl.org/dc/term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799D4FC2-1587-4D15-974B-437BBB859E3E}"/>
</file>

<file path=customXml/itemProps3.xml><?xml version="1.0" encoding="utf-8"?>
<ds:datastoreItem xmlns:ds="http://schemas.openxmlformats.org/officeDocument/2006/customXml" ds:itemID="{D8101611-BEA0-4A8B-B2F1-D36E0D989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412ac9-9469-4479-82fd-0b1f0236abdb"/>
    <ds:schemaRef ds:uri="fd4524f0-a2e1-434e-86c4-77830bce88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8C4C9A-9F34-4D5D-91CD-60EFF298F252}"/>
</file>

<file path=docProps/app.xml><?xml version="1.0" encoding="utf-8"?>
<Properties xmlns="http://schemas.openxmlformats.org/officeDocument/2006/extended-properties" xmlns:vt="http://schemas.openxmlformats.org/officeDocument/2006/docPropsVTypes">
  <Template/>
  <TotalTime>6321</TotalTime>
  <Words>6792</Words>
  <Application>Microsoft Office PowerPoint</Application>
  <PresentationFormat>Widescreen</PresentationFormat>
  <Paragraphs>540</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Courier New</vt:lpstr>
      <vt:lpstr>EJPCDO+ArialMT</vt:lpstr>
      <vt:lpstr>Franklin Gothic Book</vt:lpstr>
      <vt:lpstr>Franklin Gothic Medium</vt:lpstr>
      <vt:lpstr>Roboto</vt:lpstr>
      <vt:lpstr>Wingdings</vt:lpstr>
      <vt:lpstr>Office Theme</vt:lpstr>
      <vt:lpstr>Disaster In Your Floodplain? You’ll Want These  Public Assistance Dollars</vt:lpstr>
      <vt:lpstr>Newish PA Reimbursement—What Is It?</vt:lpstr>
      <vt:lpstr>Who, what, when?</vt:lpstr>
      <vt:lpstr>Disaster Recovery Reform Act (DRRA), Section 1206</vt:lpstr>
      <vt:lpstr>Work Eligibility Criteria</vt:lpstr>
      <vt:lpstr>Eligible work (see policy for longer list, non-listed evaluated case-by-case)</vt:lpstr>
      <vt:lpstr>Eligible costs</vt:lpstr>
      <vt:lpstr>Community Requirements</vt:lpstr>
      <vt:lpstr>Non-PA Part of Policy (Direct Assistance Contract)</vt:lpstr>
      <vt:lpstr>Why Is This Important?</vt:lpstr>
      <vt:lpstr>NFIP-participating communities are required to adhere to locally-adopted regulations to remain in good standing with the NFIP</vt:lpstr>
      <vt:lpstr>What is Substantial Improvement (SI)/Substantial Damage (SD)?</vt:lpstr>
      <vt:lpstr>Community Pre- and Post-Disaster Process</vt:lpstr>
      <vt:lpstr>News Articles about SD</vt:lpstr>
      <vt:lpstr>Hurricane Ian in Florida CRS Possible Retrogrades</vt:lpstr>
      <vt:lpstr>SI/SD requirements are a proven &amp; effective way to reduce future flood losses</vt:lpstr>
      <vt:lpstr>FEMA Mitigation Grant Programs</vt:lpstr>
      <vt:lpstr>Examples of the Reimbursement</vt:lpstr>
      <vt:lpstr>DR-4548 Earthquake and Aftershocks in Utah (90%/10%)</vt:lpstr>
      <vt:lpstr>DR-4606 Louisiana Severe Storms, Tornadoes, and Flooding (90%/10%)</vt:lpstr>
      <vt:lpstr>DR-4609 Flooding in Tennessee (90%/10%)</vt:lpstr>
      <vt:lpstr>DR-4611 Hurricane Ida in Louisiana (90%/10%)</vt:lpstr>
      <vt:lpstr>DR-4611 Hurricane Ida in Louisiana (90%/10%), Continued</vt:lpstr>
      <vt:lpstr>DR-4618-PA, Remnants of Hurricane Ida (90%/10%)</vt:lpstr>
      <vt:lpstr>DR-4630-KY, Kentucky Severe Storms, Flooding, and Tornadoes (90%/10%)</vt:lpstr>
      <vt:lpstr>DR-4655-MT, Montana Severe Storm and Flooding (75%/25%)</vt:lpstr>
      <vt:lpstr>DR-4698-AR, Arkansas Severe Storms and Tornadoes (75%/25%)</vt:lpstr>
      <vt:lpstr>Working Together for Success</vt:lpstr>
      <vt:lpstr>Pre-disaster planning avoids additional workload after disaster strikes</vt:lpstr>
      <vt:lpstr>That’s a lot to get done in 180 days</vt:lpstr>
      <vt:lpstr>Prepare now, download and customize this SD Response Plan</vt:lpstr>
      <vt:lpstr>Identify areas vulnerable to SD, and prioritize inspections/assessments</vt:lpstr>
      <vt:lpstr>Best practices</vt:lpstr>
      <vt:lpstr>Next Steps</vt:lpstr>
      <vt:lpstr>DRRA Section 1206 &amp; Floodplain Management Resources</vt:lpstr>
      <vt:lpstr>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 PowerPoint Template</dc:title>
  <dc:subject/>
  <dc:creator>FEMA External Affairs</dc:creator>
  <cp:keywords/>
  <dc:description/>
  <cp:lastModifiedBy>Dake, Rebecca</cp:lastModifiedBy>
  <cp:revision>235</cp:revision>
  <cp:lastPrinted>2020-03-02T16:45:50Z</cp:lastPrinted>
  <dcterms:created xsi:type="dcterms:W3CDTF">2012-11-19T20:41:22Z</dcterms:created>
  <dcterms:modified xsi:type="dcterms:W3CDTF">2024-04-23T18:52:53Z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0x010100AE3091F8ED5AEA44962E4D3340721827</vt:lpwstr>
  </property>
  <property fmtid="{D5CDD505-2E9C-101B-9397-08002B2CF9AE}" pid="3" name="MediaServiceImageTags">
    <vt:lpwstr/>
  </property>
  <property fmtid="{D5CDD505-2E9C-101B-9397-08002B2CF9AE}" pid="4" name="_dlc_DocIdItemGuid">
    <vt:lpwstr>da56ca1a-9eca-4b19-a960-d53935f3eb32</vt:lpwstr>
  </property>
</Properties>
</file>